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0"/>
  </p:notesMasterIdLst>
  <p:handoutMasterIdLst>
    <p:handoutMasterId r:id="rId11"/>
  </p:handoutMasterIdLst>
  <p:sldIdLst>
    <p:sldId id="269" r:id="rId6"/>
    <p:sldId id="2147483554" r:id="rId7"/>
    <p:sldId id="267" r:id="rId8"/>
    <p:sldId id="2147483555"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C9C"/>
    <a:srgbClr val="59596B"/>
    <a:srgbClr val="9D9DA8"/>
    <a:srgbClr val="FFFFFF"/>
    <a:srgbClr val="99E5E8"/>
    <a:srgbClr val="F3F5F4"/>
    <a:srgbClr val="439FE2"/>
    <a:srgbClr val="EFF5FF"/>
    <a:srgbClr val="FFF4CA"/>
    <a:srgbClr val="F9D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AB89D-CB76-473D-9530-4407754CC23A}" v="9" dt="2026-02-09T11:44:27.9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9" d="100"/>
          <a:sy n="59" d="100"/>
        </p:scale>
        <p:origin x="888"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36C1B1-E309-C974-0275-FF2983EBB8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EAA25D9-E762-D0EE-89B3-24899A91FB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732BD6-121A-4E08-9476-837E40A60CA0}" type="datetimeFigureOut">
              <a:rPr lang="fr-FR" smtClean="0"/>
              <a:t>09/04/2026</a:t>
            </a:fld>
            <a:endParaRPr lang="fr-FR"/>
          </a:p>
        </p:txBody>
      </p:sp>
      <p:sp>
        <p:nvSpPr>
          <p:cNvPr id="4" name="Espace réservé du pied de page 3">
            <a:extLst>
              <a:ext uri="{FF2B5EF4-FFF2-40B4-BE49-F238E27FC236}">
                <a16:creationId xmlns:a16="http://schemas.microsoft.com/office/drawing/2014/main" id="{141E8328-A3DD-1666-66ED-06ED2B2DF7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B44C81A-ABAA-E7BD-4314-6A22E49764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986A19-84A0-41D1-BF36-566F5A9D703C}" type="slidenum">
              <a:rPr lang="fr-FR" smtClean="0"/>
              <a:t>‹N°›</a:t>
            </a:fld>
            <a:endParaRPr lang="fr-FR"/>
          </a:p>
        </p:txBody>
      </p:sp>
    </p:spTree>
    <p:extLst>
      <p:ext uri="{BB962C8B-B14F-4D97-AF65-F5344CB8AC3E}">
        <p14:creationId xmlns:p14="http://schemas.microsoft.com/office/powerpoint/2010/main" val="1136973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A8E81-51C4-4AE6-BB55-8F525EB760DE}" type="datetimeFigureOut">
              <a:rPr lang="fr-FR" smtClean="0"/>
              <a:t>09/04/2026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A2AA-037E-421D-92F5-E2DA0DFEFCF8}" type="slidenum">
              <a:rPr lang="fr-FR" smtClean="0"/>
              <a:t>‹N°›</a:t>
            </a:fld>
            <a:endParaRPr lang="fr-FR"/>
          </a:p>
        </p:txBody>
      </p:sp>
    </p:spTree>
    <p:extLst>
      <p:ext uri="{BB962C8B-B14F-4D97-AF65-F5344CB8AC3E}">
        <p14:creationId xmlns:p14="http://schemas.microsoft.com/office/powerpoint/2010/main" val="138950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rodu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4E5B3B-823E-0F43-3873-37576833DDE6}"/>
              </a:ext>
            </a:extLst>
          </p:cNvPr>
          <p:cNvSpPr/>
          <p:nvPr userDrawn="1"/>
        </p:nvSpPr>
        <p:spPr>
          <a:xfrm>
            <a:off x="0" y="0"/>
            <a:ext cx="12192000" cy="5082139"/>
          </a:xfrm>
          <a:prstGeom prst="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solidFill>
                <a:schemeClr val="bg1"/>
              </a:solidFill>
            </a:endParaRPr>
          </a:p>
        </p:txBody>
      </p:sp>
      <p:sp>
        <p:nvSpPr>
          <p:cNvPr id="2" name="Titre 1">
            <a:extLst>
              <a:ext uri="{FF2B5EF4-FFF2-40B4-BE49-F238E27FC236}">
                <a16:creationId xmlns:a16="http://schemas.microsoft.com/office/drawing/2014/main" id="{C2B13694-12EB-E22B-5671-9096C0C35054}"/>
              </a:ext>
            </a:extLst>
          </p:cNvPr>
          <p:cNvSpPr>
            <a:spLocks noGrp="1"/>
          </p:cNvSpPr>
          <p:nvPr>
            <p:ph type="title" hasCustomPrompt="1"/>
          </p:nvPr>
        </p:nvSpPr>
        <p:spPr>
          <a:xfrm>
            <a:off x="527115" y="1395028"/>
            <a:ext cx="7604831" cy="1325563"/>
          </a:xfrm>
        </p:spPr>
        <p:txBody>
          <a:bodyPr/>
          <a:lstStyle>
            <a:lvl1pPr>
              <a:defRPr cap="small" baseline="0">
                <a:solidFill>
                  <a:schemeClr val="bg1"/>
                </a:solidFill>
              </a:defRPr>
            </a:lvl1pPr>
          </a:lstStyle>
          <a:p>
            <a:r>
              <a:rPr lang="fr-FR"/>
              <a:t>Titre de la proposition</a:t>
            </a:r>
          </a:p>
        </p:txBody>
      </p:sp>
      <p:pic>
        <p:nvPicPr>
          <p:cNvPr id="8" name="Image 7">
            <a:extLst>
              <a:ext uri="{FF2B5EF4-FFF2-40B4-BE49-F238E27FC236}">
                <a16:creationId xmlns:a16="http://schemas.microsoft.com/office/drawing/2014/main" id="{EDFB174A-3A17-D6A7-5E49-51449DAD6BF1}"/>
              </a:ext>
            </a:extLst>
          </p:cNvPr>
          <p:cNvPicPr>
            <a:picLocks noChangeAspect="1"/>
          </p:cNvPicPr>
          <p:nvPr userDrawn="1"/>
        </p:nvPicPr>
        <p:blipFill>
          <a:blip r:embed="rId2"/>
          <a:stretch>
            <a:fillRect/>
          </a:stretch>
        </p:blipFill>
        <p:spPr>
          <a:xfrm>
            <a:off x="4935089" y="5417267"/>
            <a:ext cx="2719361" cy="1034021"/>
          </a:xfrm>
          <a:prstGeom prst="rect">
            <a:avLst/>
          </a:prstGeom>
        </p:spPr>
      </p:pic>
      <p:sp>
        <p:nvSpPr>
          <p:cNvPr id="13" name="Espace réservé du texte 12">
            <a:extLst>
              <a:ext uri="{FF2B5EF4-FFF2-40B4-BE49-F238E27FC236}">
                <a16:creationId xmlns:a16="http://schemas.microsoft.com/office/drawing/2014/main" id="{F4F89ED9-8B3D-F075-6BC3-AD7F655362BB}"/>
              </a:ext>
            </a:extLst>
          </p:cNvPr>
          <p:cNvSpPr>
            <a:spLocks noGrp="1"/>
          </p:cNvSpPr>
          <p:nvPr>
            <p:ph type="body" sz="quarter" idx="10" hasCustomPrompt="1"/>
          </p:nvPr>
        </p:nvSpPr>
        <p:spPr>
          <a:xfrm>
            <a:off x="527115" y="2864963"/>
            <a:ext cx="4022157" cy="337335"/>
          </a:xfrm>
        </p:spPr>
        <p:txBody>
          <a:bodyPr>
            <a:normAutofit/>
          </a:bodyPr>
          <a:lstStyle>
            <a:lvl1pPr marL="0" indent="0">
              <a:buNone/>
              <a:defRPr sz="2000">
                <a:solidFill>
                  <a:schemeClr val="bg1"/>
                </a:solidFill>
              </a:defRPr>
            </a:lvl1pPr>
          </a:lstStyle>
          <a:p>
            <a:pPr lvl="0"/>
            <a:r>
              <a:rPr lang="fr-FR"/>
              <a:t>Date</a:t>
            </a:r>
          </a:p>
        </p:txBody>
      </p:sp>
      <p:sp>
        <p:nvSpPr>
          <p:cNvPr id="14" name="Espace réservé du texte 12">
            <a:extLst>
              <a:ext uri="{FF2B5EF4-FFF2-40B4-BE49-F238E27FC236}">
                <a16:creationId xmlns:a16="http://schemas.microsoft.com/office/drawing/2014/main" id="{667072CC-9243-A182-58F3-A7B09B0B8ACA}"/>
              </a:ext>
            </a:extLst>
          </p:cNvPr>
          <p:cNvSpPr>
            <a:spLocks noGrp="1"/>
          </p:cNvSpPr>
          <p:nvPr>
            <p:ph type="body" sz="quarter" idx="11" hasCustomPrompt="1"/>
          </p:nvPr>
        </p:nvSpPr>
        <p:spPr>
          <a:xfrm>
            <a:off x="527115" y="3224044"/>
            <a:ext cx="4022157" cy="337335"/>
          </a:xfrm>
        </p:spPr>
        <p:txBody>
          <a:bodyPr>
            <a:noAutofit/>
          </a:bodyPr>
          <a:lstStyle>
            <a:lvl1pPr marL="0" indent="0">
              <a:buNone/>
              <a:defRPr sz="1800">
                <a:solidFill>
                  <a:schemeClr val="bg1"/>
                </a:solidFill>
              </a:defRPr>
            </a:lvl1pPr>
          </a:lstStyle>
          <a:p>
            <a:pPr lvl="0"/>
            <a:r>
              <a:rPr lang="fr-FR"/>
              <a:t>Référence</a:t>
            </a:r>
          </a:p>
        </p:txBody>
      </p:sp>
    </p:spTree>
    <p:extLst>
      <p:ext uri="{BB962C8B-B14F-4D97-AF65-F5344CB8AC3E}">
        <p14:creationId xmlns:p14="http://schemas.microsoft.com/office/powerpoint/2010/main" val="20145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E94EF-73AA-CF5C-68E4-E3FCF56E65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B9AC57-F2BF-E1BC-D909-1103E27E38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CC506E-9CEB-36D4-CCC7-B7D566D5AB5E}"/>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97A3BFB0-8D9F-C14F-CB9C-6404D5897D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88FBF9-0BA8-B37A-BEA0-6438255D058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5798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731E1-C98E-1658-4208-B7899B469A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2893DC-054C-8339-00A5-1B662475E6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CC2118-C6C0-B422-73AF-0AB367CA75CD}"/>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43C0C22C-218E-D0D2-8AB3-AE17206CD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899907-8AC1-551E-03FE-57259FA0725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83914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90846-EE2A-C8A3-F155-3A92408407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1F5AC8-0C62-E501-31ED-09FC3BF0C59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3F159A-8DDE-E03F-F033-79D922A155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27541D9-1066-5643-8958-CDAB20D078F4}"/>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6" name="Espace réservé du pied de page 5">
            <a:extLst>
              <a:ext uri="{FF2B5EF4-FFF2-40B4-BE49-F238E27FC236}">
                <a16:creationId xmlns:a16="http://schemas.microsoft.com/office/drawing/2014/main" id="{D191338F-D09A-D7DB-E43A-E133CAA845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0CD88D-1AC6-9C8F-6CA6-6BDAE49FC731}"/>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27323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322D3-AC1B-9BBB-EA39-EC10F79F91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FE52F5-B75C-3107-1552-0E970724A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395635-8AEA-9BE2-8EA6-79560378A3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A7BB46-11BC-F467-603C-30787C34B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CB774B-2365-AC2E-DF85-9E43114063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368214B-A823-C781-9A6E-6FA4F1076263}"/>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8" name="Espace réservé du pied de page 7">
            <a:extLst>
              <a:ext uri="{FF2B5EF4-FFF2-40B4-BE49-F238E27FC236}">
                <a16:creationId xmlns:a16="http://schemas.microsoft.com/office/drawing/2014/main" id="{706AE024-2625-0D48-5FF2-E7D88EC5A0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5B5EBE-6C1D-35B9-33FA-266AC3032B17}"/>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8659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A7C54-E96F-C054-4AE2-2B3663D6B0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FED9DA-04AE-0736-0ED7-B314B761C8F1}"/>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4" name="Espace réservé du pied de page 3">
            <a:extLst>
              <a:ext uri="{FF2B5EF4-FFF2-40B4-BE49-F238E27FC236}">
                <a16:creationId xmlns:a16="http://schemas.microsoft.com/office/drawing/2014/main" id="{8FCEF8B7-6608-2A7D-4841-17E9285642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A0D173A-43F4-4372-E2EA-CDB75A89E7CD}"/>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751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76CBD0D-06DD-9627-28E5-2FA67BAF318B}"/>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3" name="Espace réservé du pied de page 2">
            <a:extLst>
              <a:ext uri="{FF2B5EF4-FFF2-40B4-BE49-F238E27FC236}">
                <a16:creationId xmlns:a16="http://schemas.microsoft.com/office/drawing/2014/main" id="{DA246C2E-C519-4740-8D2E-0584FCF2D9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19B624-3472-3B22-C36C-7BA5CD0A108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8501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1C162-7ADF-CC36-D16C-071801F7DB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F060E8-0B4A-4DAB-FD08-EE93D3B34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5CAC6B-61B6-B3D8-ACA2-4AAF4B175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429725-AB22-0285-4F2B-45821F4FA179}"/>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6" name="Espace réservé du pied de page 5">
            <a:extLst>
              <a:ext uri="{FF2B5EF4-FFF2-40B4-BE49-F238E27FC236}">
                <a16:creationId xmlns:a16="http://schemas.microsoft.com/office/drawing/2014/main" id="{6FAFF171-FC17-2047-733B-825971628C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6B2CF3-FF28-0375-93E3-5BDDC0E76EC5}"/>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422492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9A9DA-0C31-1337-63F7-27810A2BBC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212809-EBFC-75CC-01DF-0E659D287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3D3D9F-B491-520E-AD4F-CD5B548BC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E2EC60-2815-D9AC-D384-279745EA235A}"/>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6" name="Espace réservé du pied de page 5">
            <a:extLst>
              <a:ext uri="{FF2B5EF4-FFF2-40B4-BE49-F238E27FC236}">
                <a16:creationId xmlns:a16="http://schemas.microsoft.com/office/drawing/2014/main" id="{5775DCC0-1375-AEA7-5346-73E91B36CD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EF05FF-BE84-ACAE-EC4D-1C5BBC6785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294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6844D-2B77-EC34-FAC6-BEBE9241D80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15DFEC-9335-DDF0-785A-92C72358AE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2BFA5D-E7F7-2F28-984A-CCA755D3D88B}"/>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7E03C79C-C92F-C36B-9218-9FB5C9536A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B3D44-3AAA-42FA-E081-7F9FF13277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75626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250C95-B86A-CAAF-2C60-5D8EBDB30C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2AC696-8F98-B7E4-075E-4EE296CB9E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1862EB-4D76-DE0F-2E27-F8F244273AE9}"/>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C77B9F71-BB99-0059-3ECA-4D953DFA7F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2E515E-A53D-22C5-DE3A-9E9B99FC4616}"/>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50904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3F96B285-2ED7-3E0F-0831-1FC4FB0D517E}"/>
              </a:ext>
            </a:extLst>
          </p:cNvPr>
          <p:cNvSpPr/>
          <p:nvPr userDrawn="1"/>
        </p:nvSpPr>
        <p:spPr>
          <a:xfrm>
            <a:off x="1" y="1"/>
            <a:ext cx="12192000" cy="6858000"/>
          </a:xfrm>
          <a:custGeom>
            <a:avLst/>
            <a:gdLst/>
            <a:ahLst/>
            <a:cxnLst/>
            <a:rect l="l" t="t" r="r" b="b"/>
            <a:pathLst>
              <a:path w="10688955" h="7557134">
                <a:moveTo>
                  <a:pt x="10688815" y="0"/>
                </a:moveTo>
                <a:lnTo>
                  <a:pt x="0" y="0"/>
                </a:lnTo>
                <a:lnTo>
                  <a:pt x="0" y="7556817"/>
                </a:lnTo>
                <a:lnTo>
                  <a:pt x="10688815" y="7556817"/>
                </a:lnTo>
                <a:lnTo>
                  <a:pt x="10688815" y="0"/>
                </a:lnTo>
                <a:close/>
              </a:path>
            </a:pathLst>
          </a:custGeom>
          <a:solidFill>
            <a:srgbClr val="F6D468"/>
          </a:solidFill>
        </p:spPr>
        <p:txBody>
          <a:bodyPr wrap="square" lIns="0" tIns="0" rIns="0" bIns="0" rtlCol="0"/>
          <a:lstStyle/>
          <a:p>
            <a:endParaRPr sz="1224"/>
          </a:p>
        </p:txBody>
      </p:sp>
      <p:sp>
        <p:nvSpPr>
          <p:cNvPr id="8" name="bg object 18">
            <a:extLst>
              <a:ext uri="{FF2B5EF4-FFF2-40B4-BE49-F238E27FC236}">
                <a16:creationId xmlns:a16="http://schemas.microsoft.com/office/drawing/2014/main" id="{27AC5C9F-9AEB-AA5A-854B-3ABC967D7810}"/>
              </a:ext>
            </a:extLst>
          </p:cNvPr>
          <p:cNvSpPr/>
          <p:nvPr userDrawn="1"/>
        </p:nvSpPr>
        <p:spPr>
          <a:xfrm>
            <a:off x="576949" y="3899140"/>
            <a:ext cx="3406921" cy="2958859"/>
          </a:xfrm>
          <a:custGeom>
            <a:avLst/>
            <a:gdLst/>
            <a:ahLst/>
            <a:cxnLst/>
            <a:rect l="l" t="t" r="r" b="b"/>
            <a:pathLst>
              <a:path w="2804795" h="3780154">
                <a:moveTo>
                  <a:pt x="2264435" y="0"/>
                </a:moveTo>
                <a:lnTo>
                  <a:pt x="540004"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4"/>
                </a:lnTo>
                <a:lnTo>
                  <a:pt x="0" y="3672001"/>
                </a:lnTo>
                <a:lnTo>
                  <a:pt x="2206" y="3721152"/>
                </a:lnTo>
                <a:lnTo>
                  <a:pt x="8700" y="3769067"/>
                </a:lnTo>
                <a:lnTo>
                  <a:pt x="11190" y="3779999"/>
                </a:lnTo>
                <a:lnTo>
                  <a:pt x="2793236" y="3779999"/>
                </a:lnTo>
                <a:lnTo>
                  <a:pt x="2795726" y="3769067"/>
                </a:lnTo>
                <a:lnTo>
                  <a:pt x="2802219" y="3721152"/>
                </a:lnTo>
                <a:lnTo>
                  <a:pt x="2804426" y="3672001"/>
                </a:lnTo>
                <a:lnTo>
                  <a:pt x="2804426" y="540004"/>
                </a:lnTo>
                <a:lnTo>
                  <a:pt x="2802219" y="490852"/>
                </a:lnTo>
                <a:lnTo>
                  <a:pt x="2795726" y="442938"/>
                </a:lnTo>
                <a:lnTo>
                  <a:pt x="2785138" y="396450"/>
                </a:lnTo>
                <a:lnTo>
                  <a:pt x="2770644" y="351579"/>
                </a:lnTo>
                <a:lnTo>
                  <a:pt x="2752435" y="308517"/>
                </a:lnTo>
                <a:lnTo>
                  <a:pt x="2730703" y="267454"/>
                </a:lnTo>
                <a:lnTo>
                  <a:pt x="2705637" y="228580"/>
                </a:lnTo>
                <a:lnTo>
                  <a:pt x="2677429" y="192087"/>
                </a:lnTo>
                <a:lnTo>
                  <a:pt x="2646268" y="158164"/>
                </a:lnTo>
                <a:lnTo>
                  <a:pt x="2612347" y="127002"/>
                </a:lnTo>
                <a:lnTo>
                  <a:pt x="2575854" y="98793"/>
                </a:lnTo>
                <a:lnTo>
                  <a:pt x="2536981" y="73726"/>
                </a:lnTo>
                <a:lnTo>
                  <a:pt x="2495919" y="51993"/>
                </a:lnTo>
                <a:lnTo>
                  <a:pt x="2452857" y="33784"/>
                </a:lnTo>
                <a:lnTo>
                  <a:pt x="2407988" y="19289"/>
                </a:lnTo>
                <a:lnTo>
                  <a:pt x="2361500" y="8700"/>
                </a:lnTo>
                <a:lnTo>
                  <a:pt x="2313586" y="2206"/>
                </a:lnTo>
                <a:lnTo>
                  <a:pt x="2264435" y="0"/>
                </a:lnTo>
                <a:close/>
              </a:path>
            </a:pathLst>
          </a:custGeom>
          <a:solidFill>
            <a:srgbClr val="4457A6"/>
          </a:solidFill>
        </p:spPr>
        <p:txBody>
          <a:bodyPr wrap="square" lIns="0" tIns="0" rIns="0" bIns="0" rtlCol="0"/>
          <a:lstStyle/>
          <a:p>
            <a:pPr algn="l"/>
            <a:endParaRPr sz="952"/>
          </a:p>
        </p:txBody>
      </p:sp>
      <p:sp>
        <p:nvSpPr>
          <p:cNvPr id="10" name="Espace réservé du texte 6">
            <a:extLst>
              <a:ext uri="{FF2B5EF4-FFF2-40B4-BE49-F238E27FC236}">
                <a16:creationId xmlns:a16="http://schemas.microsoft.com/office/drawing/2014/main" id="{C71B3EC2-3503-BF60-7899-3004FBDDDC6C}"/>
              </a:ext>
            </a:extLst>
          </p:cNvPr>
          <p:cNvSpPr>
            <a:spLocks noGrp="1"/>
          </p:cNvSpPr>
          <p:nvPr>
            <p:ph type="body" sz="quarter" idx="10" hasCustomPrompt="1"/>
          </p:nvPr>
        </p:nvSpPr>
        <p:spPr>
          <a:xfrm>
            <a:off x="809095" y="4226208"/>
            <a:ext cx="2942628" cy="1013955"/>
          </a:xfrm>
          <a:prstGeom prst="rect">
            <a:avLst/>
          </a:prstGeom>
        </p:spPr>
        <p:txBody>
          <a:bodyPr>
            <a:noAutofit/>
          </a:bodyPr>
          <a:lstStyle>
            <a:lvl1pPr marL="0" indent="0" algn="l">
              <a:buNone/>
              <a:defRPr sz="8000" b="1" i="0">
                <a:solidFill>
                  <a:srgbClr val="FAD858"/>
                </a:solidFill>
                <a:latin typeface="Montserrat" pitchFamily="2" charset="77"/>
              </a:defRPr>
            </a:lvl1pPr>
          </a:lstStyle>
          <a:p>
            <a:pPr lvl="0"/>
            <a:r>
              <a:rPr lang="fr-FR"/>
              <a:t>00</a:t>
            </a:r>
          </a:p>
        </p:txBody>
      </p:sp>
      <p:sp>
        <p:nvSpPr>
          <p:cNvPr id="11" name="Espace réservé du texte 12">
            <a:extLst>
              <a:ext uri="{FF2B5EF4-FFF2-40B4-BE49-F238E27FC236}">
                <a16:creationId xmlns:a16="http://schemas.microsoft.com/office/drawing/2014/main" id="{796CB0BE-13E6-85F8-E48B-70D6DF39333C}"/>
              </a:ext>
            </a:extLst>
          </p:cNvPr>
          <p:cNvSpPr>
            <a:spLocks noGrp="1"/>
          </p:cNvSpPr>
          <p:nvPr>
            <p:ph type="body" sz="quarter" idx="11" hasCustomPrompt="1"/>
          </p:nvPr>
        </p:nvSpPr>
        <p:spPr>
          <a:xfrm>
            <a:off x="809096" y="5317800"/>
            <a:ext cx="2942627" cy="1332300"/>
          </a:xfrm>
          <a:prstGeom prst="rect">
            <a:avLst/>
          </a:prstGeom>
        </p:spPr>
        <p:txBody>
          <a:bodyPr>
            <a:normAutofit/>
          </a:bodyPr>
          <a:lstStyle>
            <a:lvl1pPr marL="0" indent="0">
              <a:buNone/>
              <a:defRPr sz="2800" b="1" i="0">
                <a:solidFill>
                  <a:schemeClr val="bg1"/>
                </a:solidFill>
                <a:latin typeface="Montserrat" pitchFamily="2" charset="77"/>
              </a:defRPr>
            </a:lvl1pPr>
          </a:lstStyle>
          <a:p>
            <a:pPr lvl="0"/>
            <a:r>
              <a:rPr lang="fr-FR"/>
              <a:t>Cliquez pour ajouter un titre </a:t>
            </a:r>
          </a:p>
        </p:txBody>
      </p:sp>
    </p:spTree>
    <p:extLst>
      <p:ext uri="{BB962C8B-B14F-4D97-AF65-F5344CB8AC3E}">
        <p14:creationId xmlns:p14="http://schemas.microsoft.com/office/powerpoint/2010/main" val="341395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11369049" cy="5584466"/>
          </a:xfrm>
        </p:spPr>
        <p:txBody>
          <a:bodyPr>
            <a:normAutofit/>
          </a:bodyPr>
          <a:lstStyle>
            <a:lvl1pPr marL="228600" indent="-228600">
              <a:buClr>
                <a:schemeClr val="tx2"/>
              </a:buClr>
              <a:buFont typeface="Wingdings" panose="05000000000000000000" pitchFamily="2" charset="2"/>
              <a:buChar char="§"/>
              <a:defRPr sz="1400">
                <a:solidFill>
                  <a:schemeClr val="accent3"/>
                </a:solidFill>
              </a:defRPr>
            </a:lvl1pPr>
            <a:lvl2pPr marL="685800" indent="-228600">
              <a:buClr>
                <a:schemeClr val="tx2"/>
              </a:buClr>
              <a:buFont typeface="Wingdings" panose="05000000000000000000" pitchFamily="2" charset="2"/>
              <a:buChar char="ü"/>
              <a:defRPr sz="1400">
                <a:solidFill>
                  <a:schemeClr val="accent3"/>
                </a:solidFill>
              </a:defRPr>
            </a:lvl2pPr>
            <a:lvl3pPr>
              <a:buClr>
                <a:schemeClr val="tx2"/>
              </a:buClr>
              <a:defRPr sz="1400">
                <a:solidFill>
                  <a:schemeClr val="accent3"/>
                </a:solidFill>
              </a:defRPr>
            </a:lvl3pPr>
            <a:lvl4pPr marL="1600200" indent="-228600">
              <a:buClr>
                <a:schemeClr val="tx2"/>
              </a:buClr>
              <a:buFont typeface="Courier New" panose="02070309020205020404" pitchFamily="49" charset="0"/>
              <a:buChar char="o"/>
              <a:defRPr sz="1400">
                <a:solidFill>
                  <a:schemeClr val="accent3"/>
                </a:solidFill>
              </a:defRPr>
            </a:lvl4pPr>
            <a:lvl5pPr marL="2114550" indent="-285750">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71821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47822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yo Corporate">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85470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 client">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4" name="Rectangle 3">
            <a:extLst>
              <a:ext uri="{FF2B5EF4-FFF2-40B4-BE49-F238E27FC236}">
                <a16:creationId xmlns:a16="http://schemas.microsoft.com/office/drawing/2014/main" id="{FCFA871F-E2D5-A8C3-90CA-C14977151873}"/>
              </a:ext>
            </a:extLst>
          </p:cNvPr>
          <p:cNvSpPr/>
          <p:nvPr userDrawn="1"/>
        </p:nvSpPr>
        <p:spPr>
          <a:xfrm>
            <a:off x="0" y="0"/>
            <a:ext cx="12192000" cy="6858000"/>
          </a:xfrm>
          <a:prstGeom prst="rect">
            <a:avLst/>
          </a:prstGeom>
          <a:noFill/>
          <a:ln w="127000" cmpd="sng">
            <a:gradFill>
              <a:gsLst>
                <a:gs pos="0">
                  <a:schemeClr val="accent1">
                    <a:lumMod val="5000"/>
                    <a:lumOff val="95000"/>
                  </a:schemeClr>
                </a:gs>
                <a:gs pos="49000">
                  <a:schemeClr val="tx2"/>
                </a:gs>
              </a:gsLst>
              <a:lin ang="5400000" scaled="1"/>
            </a:gradFill>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bg object 16">
            <a:extLst>
              <a:ext uri="{FF2B5EF4-FFF2-40B4-BE49-F238E27FC236}">
                <a16:creationId xmlns:a16="http://schemas.microsoft.com/office/drawing/2014/main" id="{D7262148-A930-7C2E-6412-BEC0B37D944E}"/>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2038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résentation d'écran 1">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6011173" cy="5584466"/>
          </a:xfrm>
        </p:spPr>
        <p:txBody>
          <a:bodyPr>
            <a:normAutofit/>
          </a:bodyPr>
          <a:lstStyle>
            <a:lvl1pPr marL="228600" indent="-228600" algn="just">
              <a:buClr>
                <a:schemeClr val="tx2"/>
              </a:buClr>
              <a:buFont typeface="Wingdings" panose="05000000000000000000" pitchFamily="2" charset="2"/>
              <a:buChar char="§"/>
              <a:defRPr sz="1400">
                <a:solidFill>
                  <a:schemeClr val="accent3"/>
                </a:solidFill>
              </a:defRPr>
            </a:lvl1pPr>
            <a:lvl2pPr marL="685800" indent="-228600" algn="just">
              <a:buClr>
                <a:schemeClr val="tx2"/>
              </a:buClr>
              <a:buFont typeface="Wingdings" panose="05000000000000000000" pitchFamily="2" charset="2"/>
              <a:buChar char="ü"/>
              <a:defRPr sz="1400">
                <a:solidFill>
                  <a:schemeClr val="accent3"/>
                </a:solidFill>
              </a:defRPr>
            </a:lvl2pPr>
            <a:lvl3pPr algn="just">
              <a:buClr>
                <a:schemeClr val="tx2"/>
              </a:buClr>
              <a:defRPr sz="1400">
                <a:solidFill>
                  <a:schemeClr val="accent3"/>
                </a:solidFill>
              </a:defRPr>
            </a:lvl3pPr>
            <a:lvl4pPr marL="1600200" indent="-228600" algn="just">
              <a:buClr>
                <a:schemeClr val="tx2"/>
              </a:buClr>
              <a:buFont typeface="Courier New" panose="02070309020205020404" pitchFamily="49" charset="0"/>
              <a:buChar char="o"/>
              <a:defRPr sz="1400">
                <a:solidFill>
                  <a:schemeClr val="accent3"/>
                </a:solidFill>
              </a:defRPr>
            </a:lvl4pPr>
            <a:lvl5pPr marL="2057400" indent="-228600" algn="just">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
        <p:nvSpPr>
          <p:cNvPr id="4" name="Rectangle 3">
            <a:extLst>
              <a:ext uri="{FF2B5EF4-FFF2-40B4-BE49-F238E27FC236}">
                <a16:creationId xmlns:a16="http://schemas.microsoft.com/office/drawing/2014/main" id="{73F339EC-F99F-AB27-851A-ABC74CBB126A}"/>
              </a:ext>
            </a:extLst>
          </p:cNvPr>
          <p:cNvSpPr/>
          <p:nvPr userDrawn="1"/>
        </p:nvSpPr>
        <p:spPr>
          <a:xfrm>
            <a:off x="6631858" y="824120"/>
            <a:ext cx="5307099" cy="5593933"/>
          </a:xfrm>
          <a:prstGeom prst="rect">
            <a:avLst/>
          </a:prstGeom>
          <a:solidFill>
            <a:schemeClr val="tx2">
              <a:lumMod val="20000"/>
              <a:lumOff val="8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436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pic>
        <p:nvPicPr>
          <p:cNvPr id="2" name="Image 1">
            <a:extLst>
              <a:ext uri="{FF2B5EF4-FFF2-40B4-BE49-F238E27FC236}">
                <a16:creationId xmlns:a16="http://schemas.microsoft.com/office/drawing/2014/main" id="{6F5B2F13-4D50-5FB5-C514-0455627C7236}"/>
              </a:ext>
            </a:extLst>
          </p:cNvPr>
          <p:cNvPicPr>
            <a:picLocks noChangeAspect="1"/>
          </p:cNvPicPr>
          <p:nvPr userDrawn="1"/>
        </p:nvPicPr>
        <p:blipFill>
          <a:blip r:embed="rId3"/>
          <a:stretch>
            <a:fillRect/>
          </a:stretch>
        </p:blipFill>
        <p:spPr>
          <a:xfrm>
            <a:off x="52754" y="6547436"/>
            <a:ext cx="816749" cy="310564"/>
          </a:xfrm>
          <a:prstGeom prst="rect">
            <a:avLst/>
          </a:prstGeom>
        </p:spPr>
      </p:pic>
    </p:spTree>
    <p:extLst>
      <p:ext uri="{BB962C8B-B14F-4D97-AF65-F5344CB8AC3E}">
        <p14:creationId xmlns:p14="http://schemas.microsoft.com/office/powerpoint/2010/main" val="11341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F8D79-6A8D-5A64-A45B-6B4625EB51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A52D5C-5649-0921-DBFA-0D11695E3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EE8F5A9-8D0E-A17D-373C-AC94C6E99295}"/>
              </a:ext>
            </a:extLst>
          </p:cNvPr>
          <p:cNvSpPr>
            <a:spLocks noGrp="1"/>
          </p:cNvSpPr>
          <p:nvPr>
            <p:ph type="dt" sz="half" idx="10"/>
          </p:nvPr>
        </p:nvSpPr>
        <p:spPr/>
        <p:txBody>
          <a:bodyPr/>
          <a:lstStyle/>
          <a:p>
            <a:fld id="{A7EAD571-5FDA-4FBA-B872-309C71C08336}"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374F785A-D64B-2894-16BB-5E257B23C4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84FD60-6F07-C8D2-11D8-6D5DBCD557AE}"/>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362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7C3429-58D7-DDBF-C47B-D680F8A81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236454-45FC-0FDE-82CC-3BA8CD221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C69C31-8BED-57D2-4135-F2AADEA7B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2DAD611-A9D7-DCB1-D4D2-69958AABB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1A25A81A-82FD-A83C-9FA3-852CFB4A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27BBA-4D83-4328-89D5-33DD4CE0FCA4}" type="slidenum">
              <a:rPr lang="fr-FR" smtClean="0"/>
              <a:t>‹N°›</a:t>
            </a:fld>
            <a:endParaRPr lang="fr-FR"/>
          </a:p>
        </p:txBody>
      </p:sp>
    </p:spTree>
    <p:extLst>
      <p:ext uri="{BB962C8B-B14F-4D97-AF65-F5344CB8AC3E}">
        <p14:creationId xmlns:p14="http://schemas.microsoft.com/office/powerpoint/2010/main" val="16431582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59" r:id="rId5"/>
    <p:sldLayoutId id="2147483661" r:id="rId6"/>
    <p:sldLayoutId id="2147483652" r:id="rId7"/>
    <p:sldLayoutId id="2147483674"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048743-BF29-D2C4-596F-6A90251B2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E3A4744-565D-6D60-668D-D5B4691D52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D04479-2FBC-4DAC-CEE8-72F069230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EAD571-5FDA-4FBA-B872-309C71C08336}" type="datetimeFigureOut">
              <a:rPr lang="fr-FR" smtClean="0"/>
              <a:t>09/04/2026</a:t>
            </a:fld>
            <a:endParaRPr lang="fr-FR"/>
          </a:p>
        </p:txBody>
      </p:sp>
      <p:sp>
        <p:nvSpPr>
          <p:cNvPr id="5" name="Espace réservé du pied de page 4">
            <a:extLst>
              <a:ext uri="{FF2B5EF4-FFF2-40B4-BE49-F238E27FC236}">
                <a16:creationId xmlns:a16="http://schemas.microsoft.com/office/drawing/2014/main" id="{6053226A-D618-258B-5914-AA1F00889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27FE3F-72CB-C779-745C-79C9A0AD5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932CDA-5E6C-4493-AF8F-F0FBE80D9455}" type="slidenum">
              <a:rPr lang="fr-FR" smtClean="0"/>
              <a:t>‹N°›</a:t>
            </a:fld>
            <a:endParaRPr lang="fr-FR"/>
          </a:p>
        </p:txBody>
      </p:sp>
    </p:spTree>
    <p:extLst>
      <p:ext uri="{BB962C8B-B14F-4D97-AF65-F5344CB8AC3E}">
        <p14:creationId xmlns:p14="http://schemas.microsoft.com/office/powerpoint/2010/main" val="26279505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AB24EBF-6D26-B568-6477-89618730BD6B}"/>
              </a:ext>
            </a:extLst>
          </p:cNvPr>
          <p:cNvSpPr>
            <a:spLocks noGrp="1"/>
          </p:cNvSpPr>
          <p:nvPr>
            <p:ph type="title"/>
          </p:nvPr>
        </p:nvSpPr>
        <p:spPr>
          <a:xfrm>
            <a:off x="568064" y="1535611"/>
            <a:ext cx="10893741" cy="1325563"/>
          </a:xfrm>
        </p:spPr>
        <p:txBody>
          <a:bodyPr>
            <a:normAutofit/>
          </a:bodyPr>
          <a:lstStyle/>
          <a:p>
            <a:r>
              <a:rPr lang="fr-FR" sz="3500" b="1" dirty="0"/>
              <a:t>Granit Ultra 2105i - Honeywell</a:t>
            </a:r>
            <a:endParaRPr lang="fr-FR" dirty="0"/>
          </a:p>
        </p:txBody>
      </p:sp>
      <p:pic>
        <p:nvPicPr>
          <p:cNvPr id="3" name="Image 2">
            <a:extLst>
              <a:ext uri="{FF2B5EF4-FFF2-40B4-BE49-F238E27FC236}">
                <a16:creationId xmlns:a16="http://schemas.microsoft.com/office/drawing/2014/main" id="{311F07B3-C58C-A62F-FB4F-F5308F57A5A1}"/>
              </a:ext>
            </a:extLst>
          </p:cNvPr>
          <p:cNvPicPr>
            <a:picLocks noChangeAspect="1"/>
          </p:cNvPicPr>
          <p:nvPr/>
        </p:nvPicPr>
        <p:blipFill>
          <a:blip r:embed="rId2"/>
          <a:stretch>
            <a:fillRect/>
          </a:stretch>
        </p:blipFill>
        <p:spPr>
          <a:xfrm>
            <a:off x="9328191" y="2364414"/>
            <a:ext cx="2863809" cy="3092914"/>
          </a:xfrm>
          <a:prstGeom prst="rect">
            <a:avLst/>
          </a:prstGeom>
        </p:spPr>
      </p:pic>
    </p:spTree>
    <p:extLst>
      <p:ext uri="{BB962C8B-B14F-4D97-AF65-F5344CB8AC3E}">
        <p14:creationId xmlns:p14="http://schemas.microsoft.com/office/powerpoint/2010/main" val="199330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1AB8D-EE8F-43D7-41BC-505EC1F895E3}"/>
            </a:ext>
          </a:extLst>
        </p:cNvPr>
        <p:cNvGrpSpPr/>
        <p:nvPr/>
      </p:nvGrpSpPr>
      <p:grpSpPr>
        <a:xfrm>
          <a:off x="0" y="0"/>
          <a:ext cx="0" cy="0"/>
          <a:chOff x="0" y="0"/>
          <a:chExt cx="0" cy="0"/>
        </a:xfrm>
      </p:grpSpPr>
      <p:sp>
        <p:nvSpPr>
          <p:cNvPr id="6" name="Titre 4">
            <a:extLst>
              <a:ext uri="{FF2B5EF4-FFF2-40B4-BE49-F238E27FC236}">
                <a16:creationId xmlns:a16="http://schemas.microsoft.com/office/drawing/2014/main" id="{629842BA-1567-F474-5A87-939D1EB78083}"/>
              </a:ext>
            </a:extLst>
          </p:cNvPr>
          <p:cNvSpPr>
            <a:spLocks noGrp="1"/>
          </p:cNvSpPr>
          <p:nvPr>
            <p:ph type="ctrTitle"/>
          </p:nvPr>
        </p:nvSpPr>
        <p:spPr>
          <a:xfrm>
            <a:off x="404928" y="247225"/>
            <a:ext cx="10054495" cy="276999"/>
          </a:xfrm>
        </p:spPr>
        <p:txBody>
          <a:bodyPr/>
          <a:lstStyle/>
          <a:p>
            <a:r>
              <a:rPr lang="fr-FR" sz="2000" dirty="0">
                <a:latin typeface="Arial"/>
                <a:cs typeface="Arial"/>
              </a:rPr>
              <a:t>Granit Ultra 2105i - Honeywell</a:t>
            </a:r>
            <a:endParaRPr lang="fr-FR" sz="2000" dirty="0"/>
          </a:p>
        </p:txBody>
      </p:sp>
      <p:sp>
        <p:nvSpPr>
          <p:cNvPr id="7" name="ZoneTexte 5">
            <a:extLst>
              <a:ext uri="{FF2B5EF4-FFF2-40B4-BE49-F238E27FC236}">
                <a16:creationId xmlns:a16="http://schemas.microsoft.com/office/drawing/2014/main" id="{21CF8017-66B9-803E-AAF2-3668CC2FBE0D}"/>
              </a:ext>
            </a:extLst>
          </p:cNvPr>
          <p:cNvSpPr txBox="1">
            <a:spLocks noChangeArrowheads="1"/>
          </p:cNvSpPr>
          <p:nvPr/>
        </p:nvSpPr>
        <p:spPr bwMode="auto">
          <a:xfrm>
            <a:off x="151075" y="833761"/>
            <a:ext cx="11457830" cy="548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29" tIns="33815" rIns="67629" bIns="33815" anchor="t">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just">
              <a:buClr>
                <a:srgbClr val="4D539D"/>
              </a:buClr>
            </a:pPr>
            <a:r>
              <a:rPr lang="fr-FR" sz="1100" dirty="0">
                <a:solidFill>
                  <a:srgbClr val="464C9C"/>
                </a:solidFill>
                <a:latin typeface="Arial"/>
                <a:cs typeface="Arial"/>
              </a:rPr>
              <a:t>Le Honeywell Granit Ultra 2105i est un scanner industriel ultra-robuste spécialement conçu pour la lecture des codes-barres standards et des codes DPM (Direct Part </a:t>
            </a:r>
            <a:r>
              <a:rPr lang="fr-FR" sz="1100" dirty="0" err="1">
                <a:solidFill>
                  <a:srgbClr val="464C9C"/>
                </a:solidFill>
                <a:latin typeface="Arial"/>
                <a:cs typeface="Arial"/>
              </a:rPr>
              <a:t>Marking</a:t>
            </a:r>
            <a:r>
              <a:rPr lang="fr-FR" sz="1100" dirty="0">
                <a:solidFill>
                  <a:srgbClr val="464C9C"/>
                </a:solidFill>
                <a:latin typeface="Arial"/>
                <a:cs typeface="Arial"/>
              </a:rPr>
              <a:t>) dans les environnements les plus exigeants. Destiné aux secteurs de la fabrication, de l’automobile, de l’aéronautique et de la logistique industrielle, il combine une durabilité extrême, une précision de lecture avancée et une fiabilité constante, même dans des conditions extrêmes.</a:t>
            </a:r>
          </a:p>
          <a:p>
            <a:pPr marL="285750" indent="-285750" algn="just">
              <a:buClr>
                <a:srgbClr val="4D539D"/>
              </a:buClr>
              <a:buFont typeface="Wingdings" panose="05000000000000000000" pitchFamily="2" charset="2"/>
              <a:buChar char="§"/>
            </a:pPr>
            <a:endParaRPr lang="fr-FR" sz="11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Design industriel renforcé et ergonomique :</a:t>
            </a:r>
            <a:r>
              <a:rPr lang="fr-FR" sz="1100" b="0" dirty="0">
                <a:solidFill>
                  <a:srgbClr val="59596B"/>
                </a:solidFill>
                <a:latin typeface="Arial"/>
                <a:cs typeface="Arial"/>
              </a:rPr>
              <a:t>Le Granit Ultra 2105i adopte un design robuste et équilibré, pensé pour une prise en main confortable lors d’utilisations intensives. Sa conception industrielle garantit une excellente résistance tout en restant maniable pour les opérateurs sur le terrain.</a:t>
            </a:r>
          </a:p>
          <a:p>
            <a:pPr marL="285750" indent="-285750" algn="just">
              <a:buClr>
                <a:srgbClr val="4D539D"/>
              </a:buClr>
              <a:buFont typeface="Wingdings" panose="05000000000000000000" pitchFamily="2" charset="2"/>
              <a:buChar char="§"/>
            </a:pPr>
            <a:endParaRPr lang="fr-FR" sz="11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Robustesse certifiée pour environnements extrêmes :</a:t>
            </a:r>
            <a:r>
              <a:rPr lang="fr-FR" sz="1100" b="0" dirty="0">
                <a:solidFill>
                  <a:srgbClr val="59596B"/>
                </a:solidFill>
                <a:latin typeface="Arial"/>
                <a:cs typeface="Arial"/>
              </a:rPr>
              <a:t>Conçu pour survivre aux conditions industrielles les plus sévères, il supporte des chutes multiples jusqu’à 3 mètres selon les normes militaires, des milliers de chocs répétés, des vibrations élevées et des températures extrêmes. Son double indice de protection IP65 et IP68 assure une étanchéité totale contre la poussière et l’eau, même en immersion temporaire.</a:t>
            </a:r>
          </a:p>
          <a:p>
            <a:pPr marL="285750" indent="-285750" algn="just">
              <a:buClr>
                <a:srgbClr val="4D539D"/>
              </a:buClr>
              <a:buFont typeface="Wingdings" panose="05000000000000000000" pitchFamily="2" charset="2"/>
              <a:buChar char="§"/>
            </a:pPr>
            <a:endParaRPr lang="fr-FR" sz="11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Performance de lecture DPM avancée :</a:t>
            </a:r>
            <a:r>
              <a:rPr lang="fr-FR" sz="1100" b="0" dirty="0">
                <a:solidFill>
                  <a:srgbClr val="59596B"/>
                </a:solidFill>
                <a:latin typeface="Arial"/>
                <a:cs typeface="Arial"/>
              </a:rPr>
              <a:t>Le Granit Ultra 2105i est optimisé pour la lecture des codes gravés directement sur les pièces (DPM), qu’ils soient marqués au laser, micro-percutés, moulés ou gravés chimiquement. Il garantit une capture rapide et fiable des codes difficiles à lire, même sur des surfaces réfléchissantes, courbes ou de faible contraste.</a:t>
            </a:r>
          </a:p>
          <a:p>
            <a:pPr marL="285750" indent="-285750" algn="just">
              <a:buClr>
                <a:srgbClr val="4D539D"/>
              </a:buClr>
              <a:buFont typeface="Wingdings" panose="05000000000000000000" pitchFamily="2" charset="2"/>
              <a:buChar char="§"/>
            </a:pPr>
            <a:endParaRPr lang="fr-FR" sz="11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Imageur haute résolution et précision extrême :</a:t>
            </a:r>
            <a:r>
              <a:rPr lang="fr-FR" sz="1100" b="0" dirty="0">
                <a:solidFill>
                  <a:srgbClr val="59596B"/>
                </a:solidFill>
                <a:latin typeface="Arial"/>
                <a:cs typeface="Arial"/>
              </a:rPr>
              <a:t>Grâce à son imageur haute définition, le scanner assure une lecture rapide et précise des codes 1D, 2D et DPM, avec une tolérance élevée aux mouvements et aux orientations complexes (inclinaison, roulis et tangage).</a:t>
            </a:r>
          </a:p>
          <a:p>
            <a:pPr marL="285750" indent="-285750" algn="just">
              <a:buClr>
                <a:srgbClr val="4D539D"/>
              </a:buClr>
              <a:buFont typeface="Wingdings" panose="05000000000000000000" pitchFamily="2" charset="2"/>
              <a:buChar char="§"/>
            </a:pPr>
            <a:endParaRPr lang="fr-FR" sz="1100" b="0" dirty="0">
              <a:solidFill>
                <a:srgbClr val="59596B"/>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Polyvalence des applications industrielles :</a:t>
            </a:r>
            <a:r>
              <a:rPr lang="fr-FR" sz="1100" b="0" dirty="0">
                <a:solidFill>
                  <a:srgbClr val="59596B"/>
                </a:solidFill>
                <a:latin typeface="Arial"/>
                <a:cs typeface="Arial"/>
              </a:rPr>
              <a:t>Le Granit Ultra 2105i est idéal pour le suivi d’actifs, la traçabilité des pièces, le contrôle qualité et la gestion des flux en production. Il s’adapte aussi bien aux postes fixes qu’aux opérations mobiles sur lignes de fabrication ou en entrepôt.</a:t>
            </a:r>
          </a:p>
          <a:p>
            <a:pPr marL="285750" indent="-285750" algn="just">
              <a:buClr>
                <a:srgbClr val="4D539D"/>
              </a:buClr>
              <a:buFont typeface="Wingdings" panose="05000000000000000000" pitchFamily="2" charset="2"/>
              <a:buChar char="§"/>
            </a:pPr>
            <a:endParaRPr lang="fr-FR" sz="11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Visée et éclairage optimisés pour milieux complexes :</a:t>
            </a:r>
            <a:r>
              <a:rPr lang="fr-FR" sz="1100" b="0" dirty="0">
                <a:solidFill>
                  <a:srgbClr val="59596B"/>
                </a:solidFill>
                <a:latin typeface="Arial"/>
                <a:cs typeface="Arial"/>
              </a:rPr>
              <a:t>Équipé d’un système de visée verte haute précision et d’un éclairage spécialement optimisé pour les surfaces industrielles, il offre une excellente lisibilité des codes, même sous un éclairage intense ou irrégulier pouvant atteindre 100 000 lux.</a:t>
            </a:r>
          </a:p>
          <a:p>
            <a:pPr marL="285750" indent="-285750" algn="just">
              <a:buClr>
                <a:srgbClr val="4D539D"/>
              </a:buClr>
              <a:buFont typeface="Wingdings" panose="05000000000000000000" pitchFamily="2" charset="2"/>
              <a:buChar char="§"/>
            </a:pPr>
            <a:endParaRPr lang="fr-FR" sz="11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Compatibilité étendue des symbologies :</a:t>
            </a:r>
            <a:r>
              <a:rPr lang="fr-FR" sz="1100" b="0" dirty="0">
                <a:solidFill>
                  <a:srgbClr val="59596B"/>
                </a:solidFill>
                <a:latin typeface="Arial"/>
                <a:cs typeface="Arial"/>
              </a:rPr>
              <a:t>Le scanner prend en charge une large gamme de codes 1D et 2D, y compris les codes industriels complexes, les codes postaux, le PDF417, le </a:t>
            </a:r>
            <a:r>
              <a:rPr lang="fr-FR" sz="1100" b="0" dirty="0" err="1">
                <a:solidFill>
                  <a:srgbClr val="59596B"/>
                </a:solidFill>
                <a:latin typeface="Arial"/>
                <a:cs typeface="Arial"/>
              </a:rPr>
              <a:t>DotCode</a:t>
            </a:r>
            <a:r>
              <a:rPr lang="fr-FR" sz="1100" b="0" dirty="0">
                <a:solidFill>
                  <a:srgbClr val="59596B"/>
                </a:solidFill>
                <a:latin typeface="Arial"/>
                <a:cs typeface="Arial"/>
              </a:rPr>
              <a:t>, le </a:t>
            </a:r>
            <a:r>
              <a:rPr lang="fr-FR" sz="1100" b="0" dirty="0" err="1">
                <a:solidFill>
                  <a:srgbClr val="59596B"/>
                </a:solidFill>
                <a:latin typeface="Arial"/>
                <a:cs typeface="Arial"/>
              </a:rPr>
              <a:t>Digimarc</a:t>
            </a:r>
            <a:r>
              <a:rPr lang="fr-FR" sz="1100" b="0" dirty="0">
                <a:solidFill>
                  <a:srgbClr val="59596B"/>
                </a:solidFill>
                <a:latin typeface="Arial"/>
                <a:cs typeface="Arial"/>
              </a:rPr>
              <a:t> ainsi que les polices OCR (A, B, MICR), garantissant une compatibilité maximale avec les applications industrielles modernes.</a:t>
            </a:r>
          </a:p>
          <a:p>
            <a:pPr marL="285750" indent="-285750" algn="just">
              <a:buClr>
                <a:srgbClr val="4D539D"/>
              </a:buClr>
              <a:buFont typeface="Wingdings" panose="05000000000000000000" pitchFamily="2" charset="2"/>
              <a:buChar char="§"/>
            </a:pPr>
            <a:endParaRPr lang="fr-FR" sz="11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Connectivité filaire industrielle fiable :</a:t>
            </a:r>
            <a:r>
              <a:rPr lang="fr-FR" sz="1100" b="0" dirty="0">
                <a:solidFill>
                  <a:srgbClr val="59596B"/>
                </a:solidFill>
                <a:latin typeface="Arial"/>
                <a:cs typeface="Arial"/>
              </a:rPr>
              <a:t>Compatible avec les interfaces USB, RS-232 et émulation clavier (Keyboard Wedge), le Granit Ultra 2105i s’intègre facilement aux systèmes existants sans modification lourde de l’infrastructure.</a:t>
            </a:r>
          </a:p>
          <a:p>
            <a:pPr marL="285750" indent="-285750" algn="just">
              <a:buClr>
                <a:srgbClr val="4D539D"/>
              </a:buClr>
              <a:buFont typeface="Wingdings" panose="05000000000000000000" pitchFamily="2" charset="2"/>
              <a:buChar char="§"/>
            </a:pPr>
            <a:endParaRPr lang="fr-FR" sz="11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100" dirty="0">
                <a:solidFill>
                  <a:srgbClr val="464C9C"/>
                </a:solidFill>
                <a:latin typeface="Arial"/>
                <a:cs typeface="Arial"/>
              </a:rPr>
              <a:t>Accessoires et évolutivité :</a:t>
            </a:r>
            <a:r>
              <a:rPr lang="fr-FR" sz="1100" b="0" dirty="0">
                <a:solidFill>
                  <a:srgbClr val="59596B"/>
                </a:solidFill>
                <a:latin typeface="Arial"/>
                <a:cs typeface="Arial"/>
              </a:rPr>
              <a:t>Une large gamme d’accessoires est disponible, incluant supports, étuis, câbles, alimentations et options spécifiques pour environnements froids, permettant d’adapter le scanner à chaque usage industriel.</a:t>
            </a:r>
          </a:p>
        </p:txBody>
      </p:sp>
    </p:spTree>
    <p:extLst>
      <p:ext uri="{BB962C8B-B14F-4D97-AF65-F5344CB8AC3E}">
        <p14:creationId xmlns:p14="http://schemas.microsoft.com/office/powerpoint/2010/main" val="42225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a:extLst>
              <a:ext uri="{FF2B5EF4-FFF2-40B4-BE49-F238E27FC236}">
                <a16:creationId xmlns:a16="http://schemas.microsoft.com/office/drawing/2014/main" id="{1870F751-352F-95B0-ED3C-98BC63CD4323}"/>
              </a:ext>
            </a:extLst>
          </p:cNvPr>
          <p:cNvSpPr>
            <a:spLocks noGrp="1"/>
          </p:cNvSpPr>
          <p:nvPr>
            <p:ph type="ctrTitle"/>
          </p:nvPr>
        </p:nvSpPr>
        <p:spPr>
          <a:xfrm>
            <a:off x="249687" y="252734"/>
            <a:ext cx="10054495" cy="276999"/>
          </a:xfrm>
        </p:spPr>
        <p:txBody>
          <a:bodyPr/>
          <a:lstStyle/>
          <a:p>
            <a:r>
              <a:rPr lang="fr-FR" sz="2000" dirty="0">
                <a:latin typeface="Arial"/>
                <a:cs typeface="Arial"/>
              </a:rPr>
              <a:t>Caractéristiques – Granit Ultra 2105i - Honeywell</a:t>
            </a:r>
            <a:endParaRPr lang="fr-FR" sz="2000" dirty="0"/>
          </a:p>
        </p:txBody>
      </p:sp>
      <p:sp>
        <p:nvSpPr>
          <p:cNvPr id="4" name="ZoneTexte 3">
            <a:extLst>
              <a:ext uri="{FF2B5EF4-FFF2-40B4-BE49-F238E27FC236}">
                <a16:creationId xmlns:a16="http://schemas.microsoft.com/office/drawing/2014/main" id="{3C02F09B-FC8B-CF3E-449D-B2AF69C32CB7}"/>
              </a:ext>
            </a:extLst>
          </p:cNvPr>
          <p:cNvSpPr txBox="1"/>
          <p:nvPr/>
        </p:nvSpPr>
        <p:spPr>
          <a:xfrm>
            <a:off x="166287" y="744691"/>
            <a:ext cx="7552267" cy="338554"/>
          </a:xfrm>
          <a:prstGeom prst="rect">
            <a:avLst/>
          </a:prstGeom>
          <a:noFill/>
        </p:spPr>
        <p:txBody>
          <a:bodyPr wrap="square" rtlCol="0">
            <a:spAutoFit/>
          </a:bodyPr>
          <a:lstStyle/>
          <a:p>
            <a:r>
              <a:rPr lang="fr-FR" altLang="fr-FR" sz="1600" b="1" dirty="0">
                <a:solidFill>
                  <a:srgbClr val="4D539D"/>
                </a:solidFill>
                <a:latin typeface="Arial" panose="020B0604020202020204" pitchFamily="34" charset="0"/>
                <a:cs typeface="Arial" panose="020B0604020202020204" pitchFamily="34" charset="0"/>
              </a:rPr>
              <a:t>1. Caractéristiques</a:t>
            </a:r>
            <a:endParaRPr lang="fr-FR" sz="1600" b="1" dirty="0">
              <a:solidFill>
                <a:srgbClr val="4D539D"/>
              </a:solidFill>
              <a:latin typeface="Arial" panose="020B0604020202020204" pitchFamily="34" charset="0"/>
              <a:cs typeface="Arial" panose="020B0604020202020204" pitchFamily="34" charset="0"/>
            </a:endParaRPr>
          </a:p>
        </p:txBody>
      </p:sp>
      <p:sp>
        <p:nvSpPr>
          <p:cNvPr id="21" name="ZoneTexte 12">
            <a:extLst>
              <a:ext uri="{FF2B5EF4-FFF2-40B4-BE49-F238E27FC236}">
                <a16:creationId xmlns:a16="http://schemas.microsoft.com/office/drawing/2014/main" id="{69BD49A0-001A-814E-B749-4E11CCA7EAC6}"/>
              </a:ext>
            </a:extLst>
          </p:cNvPr>
          <p:cNvSpPr txBox="1"/>
          <p:nvPr/>
        </p:nvSpPr>
        <p:spPr>
          <a:xfrm>
            <a:off x="1764065" y="1332784"/>
            <a:ext cx="4465446" cy="46166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buClr>
                <a:srgbClr val="C00000"/>
              </a:buClr>
              <a:defRPr/>
            </a:pPr>
            <a:r>
              <a:rPr lang="fr-FR" sz="1200" dirty="0">
                <a:solidFill>
                  <a:srgbClr val="59596B"/>
                </a:solidFill>
                <a:latin typeface="Arial"/>
                <a:cs typeface="Arial"/>
              </a:rPr>
              <a:t>Codes standard 1D, PDF, 2D, Postal, </a:t>
            </a:r>
            <a:r>
              <a:rPr lang="fr-FR" sz="1200" dirty="0" err="1">
                <a:solidFill>
                  <a:srgbClr val="59596B"/>
                </a:solidFill>
                <a:latin typeface="Arial"/>
                <a:cs typeface="Arial"/>
              </a:rPr>
              <a:t>Digimarc</a:t>
            </a:r>
            <a:r>
              <a:rPr lang="fr-FR" sz="1200" dirty="0">
                <a:solidFill>
                  <a:srgbClr val="59596B"/>
                </a:solidFill>
                <a:latin typeface="Arial"/>
                <a:cs typeface="Arial"/>
              </a:rPr>
              <a:t>, </a:t>
            </a:r>
            <a:r>
              <a:rPr lang="fr-FR" sz="1200" dirty="0" err="1">
                <a:solidFill>
                  <a:srgbClr val="59596B"/>
                </a:solidFill>
                <a:latin typeface="Arial"/>
                <a:cs typeface="Arial"/>
              </a:rPr>
              <a:t>DotCode</a:t>
            </a:r>
            <a:r>
              <a:rPr lang="fr-FR" sz="1200" dirty="0">
                <a:solidFill>
                  <a:srgbClr val="59596B"/>
                </a:solidFill>
                <a:latin typeface="Arial"/>
                <a:cs typeface="Arial"/>
              </a:rPr>
              <a:t> et symbologies OCR</a:t>
            </a:r>
          </a:p>
        </p:txBody>
      </p:sp>
      <p:sp>
        <p:nvSpPr>
          <p:cNvPr id="22" name="ZoneTexte 18">
            <a:extLst>
              <a:ext uri="{FF2B5EF4-FFF2-40B4-BE49-F238E27FC236}">
                <a16:creationId xmlns:a16="http://schemas.microsoft.com/office/drawing/2014/main" id="{1F0B1F2F-792D-FB4E-95A0-A53C193F7558}"/>
              </a:ext>
            </a:extLst>
          </p:cNvPr>
          <p:cNvSpPr txBox="1"/>
          <p:nvPr/>
        </p:nvSpPr>
        <p:spPr>
          <a:xfrm>
            <a:off x="82774" y="1801365"/>
            <a:ext cx="1684925" cy="461665"/>
          </a:xfrm>
          <a:prstGeom prst="rect">
            <a:avLst/>
          </a:prstGeom>
          <a:solidFill>
            <a:srgbClr val="F6D75F"/>
          </a:solidFill>
        </p:spPr>
        <p:txBody>
          <a:bodyPr wrap="square" rtlCol="0">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rPr>
              <a:t>Consommation en fonctionnement</a:t>
            </a:r>
            <a:endParaRPr lang="fr-FR" dirty="0">
              <a:solidFill>
                <a:srgbClr val="4D539D"/>
              </a:solidFill>
            </a:endParaRPr>
          </a:p>
        </p:txBody>
      </p:sp>
      <p:sp>
        <p:nvSpPr>
          <p:cNvPr id="27" name="ZoneTexte 45">
            <a:extLst>
              <a:ext uri="{FF2B5EF4-FFF2-40B4-BE49-F238E27FC236}">
                <a16:creationId xmlns:a16="http://schemas.microsoft.com/office/drawing/2014/main" id="{67EEAAA7-9B6D-004E-BC89-3E9E2117B6D2}"/>
              </a:ext>
            </a:extLst>
          </p:cNvPr>
          <p:cNvSpPr txBox="1"/>
          <p:nvPr/>
        </p:nvSpPr>
        <p:spPr>
          <a:xfrm>
            <a:off x="1865381" y="2361894"/>
            <a:ext cx="4497511"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325" lvl="1">
              <a:defRPr/>
            </a:pPr>
            <a:r>
              <a:rPr lang="fr-FR" sz="1200" dirty="0">
                <a:solidFill>
                  <a:srgbClr val="59596B"/>
                </a:solidFill>
                <a:latin typeface="Arial"/>
                <a:cs typeface="Arial"/>
              </a:rPr>
              <a:t>Rouge et noir</a:t>
            </a:r>
            <a:endParaRPr lang="en-US" dirty="0">
              <a:solidFill>
                <a:srgbClr val="59596B"/>
              </a:solidFill>
            </a:endParaRPr>
          </a:p>
        </p:txBody>
      </p:sp>
      <p:sp>
        <p:nvSpPr>
          <p:cNvPr id="28" name="ZoneTexte 47">
            <a:extLst>
              <a:ext uri="{FF2B5EF4-FFF2-40B4-BE49-F238E27FC236}">
                <a16:creationId xmlns:a16="http://schemas.microsoft.com/office/drawing/2014/main" id="{4F822FA4-401E-2343-9B1A-9EC067F5AE7C}"/>
              </a:ext>
            </a:extLst>
          </p:cNvPr>
          <p:cNvSpPr txBox="1"/>
          <p:nvPr/>
        </p:nvSpPr>
        <p:spPr>
          <a:xfrm>
            <a:off x="1813279" y="2767947"/>
            <a:ext cx="4294305" cy="27699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484" lvl="1" algn="just">
              <a:buClr>
                <a:srgbClr val="C00000"/>
              </a:buClr>
              <a:defRPr/>
            </a:pPr>
            <a:r>
              <a:rPr lang="fr-FR" sz="1200" dirty="0">
                <a:solidFill>
                  <a:srgbClr val="59596B"/>
                </a:solidFill>
                <a:latin typeface="Arial" panose="020B0604020202020204" pitchFamily="34" charset="0"/>
                <a:cs typeface="Arial" panose="020B0604020202020204" pitchFamily="34" charset="0"/>
              </a:rPr>
              <a:t>0 à 100 000 lux.</a:t>
            </a:r>
          </a:p>
        </p:txBody>
      </p:sp>
      <p:sp>
        <p:nvSpPr>
          <p:cNvPr id="31" name="ZoneTexte 49">
            <a:extLst>
              <a:ext uri="{FF2B5EF4-FFF2-40B4-BE49-F238E27FC236}">
                <a16:creationId xmlns:a16="http://schemas.microsoft.com/office/drawing/2014/main" id="{64108F71-2036-9647-898A-1760C7CC94AA}"/>
              </a:ext>
            </a:extLst>
          </p:cNvPr>
          <p:cNvSpPr txBox="1"/>
          <p:nvPr/>
        </p:nvSpPr>
        <p:spPr>
          <a:xfrm>
            <a:off x="1813279" y="3695321"/>
            <a:ext cx="3835411"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defRPr/>
            </a:pPr>
            <a:r>
              <a:rPr lang="fr-FR" sz="1200" dirty="0">
                <a:solidFill>
                  <a:srgbClr val="59596B"/>
                </a:solidFill>
                <a:latin typeface="Arial"/>
                <a:cs typeface="Arial"/>
              </a:rPr>
              <a:t>-30 °C à 50 °C </a:t>
            </a:r>
            <a:endParaRPr lang="fr-FR" sz="1200" dirty="0">
              <a:solidFill>
                <a:srgbClr val="59596B"/>
              </a:solidFill>
              <a:latin typeface="Arial" panose="020B0604020202020204" pitchFamily="34" charset="0"/>
              <a:cs typeface="Arial" panose="020B0604020202020204" pitchFamily="34" charset="0"/>
            </a:endParaRPr>
          </a:p>
        </p:txBody>
      </p:sp>
      <p:sp>
        <p:nvSpPr>
          <p:cNvPr id="37" name="ZoneTexte 34">
            <a:extLst>
              <a:ext uri="{FF2B5EF4-FFF2-40B4-BE49-F238E27FC236}">
                <a16:creationId xmlns:a16="http://schemas.microsoft.com/office/drawing/2014/main" id="{AD92B368-CAF9-F446-8EA1-D06EA049A197}"/>
              </a:ext>
            </a:extLst>
          </p:cNvPr>
          <p:cNvSpPr txBox="1"/>
          <p:nvPr/>
        </p:nvSpPr>
        <p:spPr>
          <a:xfrm>
            <a:off x="1764065" y="5168916"/>
            <a:ext cx="4497511" cy="46166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325" lvl="1">
              <a:defRPr/>
            </a:pPr>
            <a:r>
              <a:rPr lang="it-IT" sz="1200" dirty="0">
                <a:solidFill>
                  <a:srgbClr val="59596B"/>
                </a:solidFill>
                <a:latin typeface="Arial"/>
                <a:cs typeface="Arial"/>
              </a:rPr>
              <a:t>Scanner : 194,8 mm x 75,8 mm x 139,5 mm; </a:t>
            </a:r>
          </a:p>
          <a:p>
            <a:pPr marL="60325" lvl="1">
              <a:defRPr/>
            </a:pPr>
            <a:r>
              <a:rPr lang="it-IT" sz="1200" dirty="0">
                <a:solidFill>
                  <a:srgbClr val="59596B"/>
                </a:solidFill>
                <a:latin typeface="Arial"/>
                <a:cs typeface="Arial"/>
              </a:rPr>
              <a:t>Base : 250,1 mm x 102 mm x 80,7 mm</a:t>
            </a:r>
            <a:endParaRPr lang="fr-FR" sz="1200" dirty="0">
              <a:solidFill>
                <a:srgbClr val="59596B"/>
              </a:solidFill>
              <a:latin typeface="Arial"/>
              <a:cs typeface="Arial"/>
            </a:endParaRPr>
          </a:p>
        </p:txBody>
      </p:sp>
      <p:sp>
        <p:nvSpPr>
          <p:cNvPr id="39" name="ZoneTexte 50">
            <a:extLst>
              <a:ext uri="{FF2B5EF4-FFF2-40B4-BE49-F238E27FC236}">
                <a16:creationId xmlns:a16="http://schemas.microsoft.com/office/drawing/2014/main" id="{A94CBC77-059B-9744-97B3-21C40DC2D464}"/>
              </a:ext>
            </a:extLst>
          </p:cNvPr>
          <p:cNvSpPr txBox="1"/>
          <p:nvPr/>
        </p:nvSpPr>
        <p:spPr>
          <a:xfrm>
            <a:off x="6270668" y="3323208"/>
            <a:ext cx="1349021" cy="276999"/>
          </a:xfrm>
          <a:prstGeom prst="rect">
            <a:avLst/>
          </a:prstGeom>
          <a:solidFill>
            <a:srgbClr val="F6D75F"/>
          </a:solidFill>
        </p:spPr>
        <p:txBody>
          <a:bodyPr wrap="square" rtlCol="0">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4D539D"/>
                </a:solidFill>
              </a:rPr>
              <a:t>Poids</a:t>
            </a:r>
          </a:p>
        </p:txBody>
      </p:sp>
      <p:sp>
        <p:nvSpPr>
          <p:cNvPr id="40" name="ZoneTexte 51">
            <a:extLst>
              <a:ext uri="{FF2B5EF4-FFF2-40B4-BE49-F238E27FC236}">
                <a16:creationId xmlns:a16="http://schemas.microsoft.com/office/drawing/2014/main" id="{1B9FE63B-E9C0-DA40-BD1B-2665C5D8699B}"/>
              </a:ext>
            </a:extLst>
          </p:cNvPr>
          <p:cNvSpPr txBox="1"/>
          <p:nvPr/>
        </p:nvSpPr>
        <p:spPr>
          <a:xfrm>
            <a:off x="7628781" y="3339176"/>
            <a:ext cx="3760918" cy="46166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buClr>
                <a:srgbClr val="C00000"/>
              </a:buClr>
              <a:defRPr/>
            </a:pPr>
            <a:r>
              <a:rPr lang="it-IT" sz="1200" dirty="0">
                <a:solidFill>
                  <a:srgbClr val="59596B"/>
                </a:solidFill>
                <a:latin typeface="Arial"/>
                <a:cs typeface="Arial"/>
              </a:rPr>
              <a:t>Scanner : 425 g </a:t>
            </a:r>
          </a:p>
          <a:p>
            <a:pPr marL="90170" lvl="1" algn="just">
              <a:buClr>
                <a:srgbClr val="C00000"/>
              </a:buClr>
              <a:defRPr/>
            </a:pPr>
            <a:r>
              <a:rPr lang="it-IT" sz="1200" dirty="0">
                <a:solidFill>
                  <a:srgbClr val="59596B"/>
                </a:solidFill>
                <a:latin typeface="Arial"/>
                <a:cs typeface="Arial"/>
              </a:rPr>
              <a:t>Base : 357 g </a:t>
            </a:r>
            <a:endParaRPr lang="fr-FR" sz="1200" dirty="0">
              <a:solidFill>
                <a:srgbClr val="59596B"/>
              </a:solidFill>
              <a:latin typeface="Arial"/>
              <a:cs typeface="Arial"/>
            </a:endParaRPr>
          </a:p>
        </p:txBody>
      </p:sp>
      <p:sp>
        <p:nvSpPr>
          <p:cNvPr id="43" name="ZoneTexte 63">
            <a:extLst>
              <a:ext uri="{FF2B5EF4-FFF2-40B4-BE49-F238E27FC236}">
                <a16:creationId xmlns:a16="http://schemas.microsoft.com/office/drawing/2014/main" id="{7BAA6328-C867-214D-BED2-0B0FDF6BB168}"/>
              </a:ext>
            </a:extLst>
          </p:cNvPr>
          <p:cNvSpPr txBox="1"/>
          <p:nvPr/>
        </p:nvSpPr>
        <p:spPr>
          <a:xfrm>
            <a:off x="1803108" y="1841940"/>
            <a:ext cx="4314645" cy="46166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325" lvl="1">
              <a:buClr>
                <a:srgbClr val="C00000"/>
              </a:buClr>
              <a:defRPr/>
            </a:pPr>
            <a:r>
              <a:rPr lang="fr-FR" sz="1200" dirty="0">
                <a:solidFill>
                  <a:srgbClr val="59596B"/>
                </a:solidFill>
                <a:latin typeface="Arial"/>
                <a:cs typeface="Arial"/>
              </a:rPr>
              <a:t>2,5 W (500 mA @ 5 V USB 2.0) ; 7,5 W avec alimentation externe ou USB BC1.2</a:t>
            </a:r>
          </a:p>
        </p:txBody>
      </p:sp>
      <p:sp>
        <p:nvSpPr>
          <p:cNvPr id="44" name="ZoneTexte 64">
            <a:extLst>
              <a:ext uri="{FF2B5EF4-FFF2-40B4-BE49-F238E27FC236}">
                <a16:creationId xmlns:a16="http://schemas.microsoft.com/office/drawing/2014/main" id="{B7D7CC43-97F5-B44F-9F55-1F8BCB49326C}"/>
              </a:ext>
            </a:extLst>
          </p:cNvPr>
          <p:cNvSpPr txBox="1"/>
          <p:nvPr/>
        </p:nvSpPr>
        <p:spPr>
          <a:xfrm>
            <a:off x="112679" y="3570822"/>
            <a:ext cx="1674563" cy="461665"/>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Température de fonctionnement</a:t>
            </a:r>
            <a:endParaRPr lang="fr-FR" dirty="0">
              <a:solidFill>
                <a:srgbClr val="4D539D"/>
              </a:solidFill>
            </a:endParaRPr>
          </a:p>
        </p:txBody>
      </p:sp>
      <p:sp>
        <p:nvSpPr>
          <p:cNvPr id="45" name="ZoneTexte 66">
            <a:extLst>
              <a:ext uri="{FF2B5EF4-FFF2-40B4-BE49-F238E27FC236}">
                <a16:creationId xmlns:a16="http://schemas.microsoft.com/office/drawing/2014/main" id="{BBFA4338-F6F6-B043-9419-7A1C2DB1020B}"/>
              </a:ext>
            </a:extLst>
          </p:cNvPr>
          <p:cNvSpPr txBox="1"/>
          <p:nvPr/>
        </p:nvSpPr>
        <p:spPr>
          <a:xfrm>
            <a:off x="1764065" y="4743823"/>
            <a:ext cx="4497511"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buClr>
                <a:srgbClr val="C00000"/>
              </a:buClr>
              <a:defRPr/>
            </a:pPr>
            <a:r>
              <a:rPr lang="fr-FR" sz="1200" dirty="0">
                <a:solidFill>
                  <a:srgbClr val="59596B"/>
                </a:solidFill>
                <a:latin typeface="Arial"/>
                <a:cs typeface="Arial"/>
              </a:rPr>
              <a:t>0% à 95% sans condensation</a:t>
            </a:r>
          </a:p>
        </p:txBody>
      </p:sp>
      <p:sp>
        <p:nvSpPr>
          <p:cNvPr id="46" name="ZoneTexte 2">
            <a:extLst>
              <a:ext uri="{FF2B5EF4-FFF2-40B4-BE49-F238E27FC236}">
                <a16:creationId xmlns:a16="http://schemas.microsoft.com/office/drawing/2014/main" id="{C9113083-F983-F533-B86B-3BAAFC644CF4}"/>
              </a:ext>
            </a:extLst>
          </p:cNvPr>
          <p:cNvSpPr txBox="1"/>
          <p:nvPr/>
        </p:nvSpPr>
        <p:spPr>
          <a:xfrm>
            <a:off x="1813279" y="5724071"/>
            <a:ext cx="4497511"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325" lvl="1">
              <a:buClr>
                <a:srgbClr val="C00000"/>
              </a:buClr>
              <a:defRPr/>
            </a:pPr>
            <a:r>
              <a:rPr lang="fr-FR" sz="1200" dirty="0">
                <a:solidFill>
                  <a:srgbClr val="59596B"/>
                </a:solidFill>
                <a:latin typeface="Arial"/>
                <a:cs typeface="Arial"/>
              </a:rPr>
              <a:t>42° horizontal x 36° vertical  </a:t>
            </a:r>
            <a:endParaRPr lang="en-US" dirty="0">
              <a:solidFill>
                <a:srgbClr val="59596B"/>
              </a:solidFill>
              <a:latin typeface="Arial"/>
              <a:cs typeface="Arial"/>
            </a:endParaRPr>
          </a:p>
        </p:txBody>
      </p:sp>
      <p:sp>
        <p:nvSpPr>
          <p:cNvPr id="48" name="ZoneTexte 4">
            <a:extLst>
              <a:ext uri="{FF2B5EF4-FFF2-40B4-BE49-F238E27FC236}">
                <a16:creationId xmlns:a16="http://schemas.microsoft.com/office/drawing/2014/main" id="{BF99A581-6833-C460-4B6A-50B168131D32}"/>
              </a:ext>
            </a:extLst>
          </p:cNvPr>
          <p:cNvSpPr txBox="1"/>
          <p:nvPr/>
        </p:nvSpPr>
        <p:spPr>
          <a:xfrm>
            <a:off x="6265660" y="3888667"/>
            <a:ext cx="1349021"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Résistance</a:t>
            </a:r>
            <a:endParaRPr lang="fr-FR" dirty="0">
              <a:solidFill>
                <a:srgbClr val="4D539D"/>
              </a:solidFill>
            </a:endParaRPr>
          </a:p>
        </p:txBody>
      </p:sp>
      <p:sp>
        <p:nvSpPr>
          <p:cNvPr id="49" name="ZoneTexte 5">
            <a:extLst>
              <a:ext uri="{FF2B5EF4-FFF2-40B4-BE49-F238E27FC236}">
                <a16:creationId xmlns:a16="http://schemas.microsoft.com/office/drawing/2014/main" id="{4FB84EA7-399A-B446-749F-8F2E3EBA0AFF}"/>
              </a:ext>
            </a:extLst>
          </p:cNvPr>
          <p:cNvSpPr txBox="1"/>
          <p:nvPr/>
        </p:nvSpPr>
        <p:spPr>
          <a:xfrm>
            <a:off x="7619689" y="3929173"/>
            <a:ext cx="3241680"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defRPr/>
            </a:pPr>
            <a:r>
              <a:rPr lang="fr-FR" sz="1200" dirty="0">
                <a:solidFill>
                  <a:srgbClr val="59596B"/>
                </a:solidFill>
                <a:latin typeface="Arial"/>
                <a:cs typeface="Arial"/>
              </a:rPr>
              <a:t>Chutes de 3 m sur béton</a:t>
            </a:r>
          </a:p>
        </p:txBody>
      </p:sp>
      <p:sp>
        <p:nvSpPr>
          <p:cNvPr id="50" name="ZoneTexte 9">
            <a:extLst>
              <a:ext uri="{FF2B5EF4-FFF2-40B4-BE49-F238E27FC236}">
                <a16:creationId xmlns:a16="http://schemas.microsoft.com/office/drawing/2014/main" id="{27405EAF-A8E4-9D42-BE13-756213050F18}"/>
              </a:ext>
            </a:extLst>
          </p:cNvPr>
          <p:cNvSpPr txBox="1"/>
          <p:nvPr/>
        </p:nvSpPr>
        <p:spPr>
          <a:xfrm>
            <a:off x="6261576" y="4434887"/>
            <a:ext cx="1349021"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Etanchéité</a:t>
            </a:r>
            <a:endParaRPr lang="en-US" dirty="0"/>
          </a:p>
        </p:txBody>
      </p:sp>
      <p:sp>
        <p:nvSpPr>
          <p:cNvPr id="51" name="ZoneTexte 11">
            <a:extLst>
              <a:ext uri="{FF2B5EF4-FFF2-40B4-BE49-F238E27FC236}">
                <a16:creationId xmlns:a16="http://schemas.microsoft.com/office/drawing/2014/main" id="{FECC6932-037B-3BA8-4C93-D745D9E9113F}"/>
              </a:ext>
            </a:extLst>
          </p:cNvPr>
          <p:cNvSpPr txBox="1"/>
          <p:nvPr/>
        </p:nvSpPr>
        <p:spPr>
          <a:xfrm>
            <a:off x="7619689" y="4429687"/>
            <a:ext cx="2661675" cy="46166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buClr>
                <a:srgbClr val="C00000"/>
              </a:buClr>
              <a:defRPr/>
            </a:pPr>
            <a:r>
              <a:rPr lang="it-IT" sz="1200" dirty="0">
                <a:solidFill>
                  <a:srgbClr val="59596B"/>
                </a:solidFill>
                <a:latin typeface="Arial"/>
                <a:cs typeface="Arial"/>
              </a:rPr>
              <a:t>Scanner : IP65 et IP68; </a:t>
            </a:r>
          </a:p>
          <a:p>
            <a:pPr marL="90170" lvl="1" algn="just">
              <a:buClr>
                <a:srgbClr val="C00000"/>
              </a:buClr>
              <a:defRPr/>
            </a:pPr>
            <a:r>
              <a:rPr lang="it-IT" sz="1200" dirty="0">
                <a:solidFill>
                  <a:srgbClr val="59596B"/>
                </a:solidFill>
                <a:latin typeface="Arial"/>
                <a:cs typeface="Arial"/>
              </a:rPr>
              <a:t>Base : IP65</a:t>
            </a:r>
            <a:endParaRPr lang="en-US" dirty="0">
              <a:solidFill>
                <a:srgbClr val="59596B"/>
              </a:solidFill>
            </a:endParaRPr>
          </a:p>
        </p:txBody>
      </p:sp>
      <p:sp>
        <p:nvSpPr>
          <p:cNvPr id="53" name="ZoneTexte 6">
            <a:extLst>
              <a:ext uri="{FF2B5EF4-FFF2-40B4-BE49-F238E27FC236}">
                <a16:creationId xmlns:a16="http://schemas.microsoft.com/office/drawing/2014/main" id="{79F14422-874C-FFBF-9F1E-11A4AD800536}"/>
              </a:ext>
            </a:extLst>
          </p:cNvPr>
          <p:cNvSpPr txBox="1"/>
          <p:nvPr/>
        </p:nvSpPr>
        <p:spPr>
          <a:xfrm>
            <a:off x="1813279" y="3165523"/>
            <a:ext cx="4993883"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buClr>
                <a:srgbClr val="C00000"/>
              </a:buClr>
              <a:defRPr/>
            </a:pPr>
            <a:r>
              <a:rPr lang="en-US" sz="1200" dirty="0">
                <a:solidFill>
                  <a:srgbClr val="59596B"/>
                </a:solidFill>
                <a:latin typeface="Arial"/>
                <a:cs typeface="Arial"/>
              </a:rPr>
              <a:t>USB, Keyboard Wedge (émulation clavier), RS-232 TTL</a:t>
            </a:r>
            <a:endParaRPr lang="en-US" dirty="0">
              <a:solidFill>
                <a:srgbClr val="59596B"/>
              </a:solidFill>
              <a:latin typeface="Arial"/>
              <a:cs typeface="Arial"/>
            </a:endParaRPr>
          </a:p>
        </p:txBody>
      </p:sp>
      <p:sp>
        <p:nvSpPr>
          <p:cNvPr id="54" name="ZoneTexte 7">
            <a:extLst>
              <a:ext uri="{FF2B5EF4-FFF2-40B4-BE49-F238E27FC236}">
                <a16:creationId xmlns:a16="http://schemas.microsoft.com/office/drawing/2014/main" id="{3EA4069C-0805-7EB8-49A6-6E752CCC1916}"/>
              </a:ext>
            </a:extLst>
          </p:cNvPr>
          <p:cNvSpPr txBox="1"/>
          <p:nvPr/>
        </p:nvSpPr>
        <p:spPr>
          <a:xfrm>
            <a:off x="6261575" y="2696735"/>
            <a:ext cx="1349021" cy="461665"/>
          </a:xfrm>
          <a:prstGeom prst="rect">
            <a:avLst/>
          </a:prstGeom>
          <a:solidFill>
            <a:srgbClr val="F6D75F"/>
          </a:solidFill>
        </p:spPr>
        <p:txBody>
          <a:bodyPr wrap="square" rtlCol="0">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4D539D"/>
                </a:solidFill>
              </a:rPr>
              <a:t>Contraste impression</a:t>
            </a:r>
          </a:p>
        </p:txBody>
      </p:sp>
      <p:sp>
        <p:nvSpPr>
          <p:cNvPr id="56" name="ZoneTexte 16">
            <a:extLst>
              <a:ext uri="{FF2B5EF4-FFF2-40B4-BE49-F238E27FC236}">
                <a16:creationId xmlns:a16="http://schemas.microsoft.com/office/drawing/2014/main" id="{7A53EA5E-294A-DEED-97A1-DAE295A0B134}"/>
              </a:ext>
            </a:extLst>
          </p:cNvPr>
          <p:cNvSpPr txBox="1"/>
          <p:nvPr/>
        </p:nvSpPr>
        <p:spPr>
          <a:xfrm>
            <a:off x="7610596" y="2805556"/>
            <a:ext cx="4436534"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buClr>
                <a:srgbClr val="C00000"/>
              </a:buClr>
              <a:defRPr/>
            </a:pPr>
            <a:r>
              <a:rPr lang="fr-FR" sz="1200" dirty="0">
                <a:solidFill>
                  <a:srgbClr val="59596B"/>
                </a:solidFill>
                <a:latin typeface="Arial"/>
                <a:cs typeface="Arial"/>
              </a:rPr>
              <a:t>15% d’écart de réflexion minimale</a:t>
            </a:r>
            <a:endParaRPr lang="en-US" dirty="0">
              <a:solidFill>
                <a:srgbClr val="59596B"/>
              </a:solidFill>
              <a:latin typeface="Arial"/>
              <a:cs typeface="Arial"/>
            </a:endParaRPr>
          </a:p>
        </p:txBody>
      </p:sp>
      <p:sp>
        <p:nvSpPr>
          <p:cNvPr id="65" name="ZoneTexte 22">
            <a:extLst>
              <a:ext uri="{FF2B5EF4-FFF2-40B4-BE49-F238E27FC236}">
                <a16:creationId xmlns:a16="http://schemas.microsoft.com/office/drawing/2014/main" id="{37E0959E-DCD6-BBCD-114C-67B29D3C93E9}"/>
              </a:ext>
            </a:extLst>
          </p:cNvPr>
          <p:cNvSpPr txBox="1"/>
          <p:nvPr/>
        </p:nvSpPr>
        <p:spPr>
          <a:xfrm>
            <a:off x="6261576" y="4956948"/>
            <a:ext cx="1367206"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Connectivité</a:t>
            </a:r>
            <a:endParaRPr lang="en-US" dirty="0"/>
          </a:p>
        </p:txBody>
      </p:sp>
      <p:sp>
        <p:nvSpPr>
          <p:cNvPr id="66" name="ZoneTexte 25">
            <a:extLst>
              <a:ext uri="{FF2B5EF4-FFF2-40B4-BE49-F238E27FC236}">
                <a16:creationId xmlns:a16="http://schemas.microsoft.com/office/drawing/2014/main" id="{E3534C32-D94A-0958-EEBB-FC4F7E70600F}"/>
              </a:ext>
            </a:extLst>
          </p:cNvPr>
          <p:cNvSpPr txBox="1"/>
          <p:nvPr/>
        </p:nvSpPr>
        <p:spPr>
          <a:xfrm>
            <a:off x="7619689" y="5022544"/>
            <a:ext cx="3099276"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defRPr/>
            </a:pPr>
            <a:r>
              <a:rPr lang="en-US" sz="1200" dirty="0">
                <a:solidFill>
                  <a:srgbClr val="59596B"/>
                </a:solidFill>
                <a:latin typeface="Arial"/>
                <a:cs typeface="Arial"/>
              </a:rPr>
              <a:t>Bluetooth v4.2, Class 1 (</a:t>
            </a:r>
            <a:r>
              <a:rPr lang="en-US" sz="1200" dirty="0" err="1">
                <a:solidFill>
                  <a:srgbClr val="59596B"/>
                </a:solidFill>
                <a:latin typeface="Arial"/>
                <a:cs typeface="Arial"/>
              </a:rPr>
              <a:t>portée</a:t>
            </a:r>
            <a:r>
              <a:rPr lang="en-US" sz="1200" dirty="0">
                <a:solidFill>
                  <a:srgbClr val="59596B"/>
                </a:solidFill>
                <a:latin typeface="Arial"/>
                <a:cs typeface="Arial"/>
              </a:rPr>
              <a:t> 100 m)</a:t>
            </a:r>
            <a:endParaRPr lang="en-US" dirty="0">
              <a:solidFill>
                <a:srgbClr val="59596B"/>
              </a:solidFill>
            </a:endParaRPr>
          </a:p>
        </p:txBody>
      </p:sp>
      <p:sp>
        <p:nvSpPr>
          <p:cNvPr id="67" name="ZoneTexte 26">
            <a:extLst>
              <a:ext uri="{FF2B5EF4-FFF2-40B4-BE49-F238E27FC236}">
                <a16:creationId xmlns:a16="http://schemas.microsoft.com/office/drawing/2014/main" id="{026A9C52-0CE6-DB85-149E-6513A38BBD7A}"/>
              </a:ext>
            </a:extLst>
          </p:cNvPr>
          <p:cNvSpPr txBox="1"/>
          <p:nvPr/>
        </p:nvSpPr>
        <p:spPr>
          <a:xfrm>
            <a:off x="6261575" y="2140740"/>
            <a:ext cx="1349021" cy="461665"/>
          </a:xfrm>
          <a:prstGeom prst="rect">
            <a:avLst/>
          </a:prstGeom>
          <a:solidFill>
            <a:srgbClr val="F6D75F"/>
          </a:solidFill>
        </p:spPr>
        <p:txBody>
          <a:bodyPr wrap="square" rtlCol="0">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4D539D"/>
                </a:solidFill>
              </a:rPr>
              <a:t>Capteur d’image</a:t>
            </a:r>
          </a:p>
        </p:txBody>
      </p:sp>
      <p:sp>
        <p:nvSpPr>
          <p:cNvPr id="68" name="ZoneTexte 31">
            <a:extLst>
              <a:ext uri="{FF2B5EF4-FFF2-40B4-BE49-F238E27FC236}">
                <a16:creationId xmlns:a16="http://schemas.microsoft.com/office/drawing/2014/main" id="{69569D49-A8C0-C32C-6DDC-EE0802EAEE71}"/>
              </a:ext>
            </a:extLst>
          </p:cNvPr>
          <p:cNvSpPr txBox="1"/>
          <p:nvPr/>
        </p:nvSpPr>
        <p:spPr>
          <a:xfrm>
            <a:off x="7610596" y="2217117"/>
            <a:ext cx="4436534" cy="46166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buClr>
                <a:srgbClr val="C00000"/>
              </a:buClr>
              <a:defRPr/>
            </a:pPr>
            <a:r>
              <a:rPr lang="de-DE" sz="1200" dirty="0">
                <a:solidFill>
                  <a:srgbClr val="59596B"/>
                </a:solidFill>
                <a:latin typeface="Arial"/>
                <a:cs typeface="Arial"/>
              </a:rPr>
              <a:t>SR/XR : 1280 x 1080 </a:t>
            </a:r>
            <a:r>
              <a:rPr lang="de-DE" sz="1200" dirty="0" err="1">
                <a:solidFill>
                  <a:srgbClr val="59596B"/>
                </a:solidFill>
                <a:latin typeface="Arial"/>
                <a:cs typeface="Arial"/>
              </a:rPr>
              <a:t>pixels</a:t>
            </a:r>
            <a:r>
              <a:rPr lang="de-DE" sz="1200" dirty="0">
                <a:solidFill>
                  <a:srgbClr val="59596B"/>
                </a:solidFill>
                <a:latin typeface="Arial"/>
                <a:cs typeface="Arial"/>
              </a:rPr>
              <a:t>; </a:t>
            </a:r>
          </a:p>
          <a:p>
            <a:pPr marL="90170" lvl="1" algn="just">
              <a:buClr>
                <a:srgbClr val="C00000"/>
              </a:buClr>
              <a:defRPr/>
            </a:pPr>
            <a:r>
              <a:rPr lang="de-DE" sz="1200" dirty="0">
                <a:solidFill>
                  <a:srgbClr val="59596B"/>
                </a:solidFill>
                <a:latin typeface="Arial"/>
                <a:cs typeface="Arial"/>
              </a:rPr>
              <a:t>XLR : 1920 x 800 </a:t>
            </a:r>
            <a:r>
              <a:rPr lang="de-DE" sz="1200" dirty="0" err="1">
                <a:solidFill>
                  <a:srgbClr val="59596B"/>
                </a:solidFill>
                <a:latin typeface="Arial"/>
                <a:cs typeface="Arial"/>
              </a:rPr>
              <a:t>pixels</a:t>
            </a:r>
            <a:endParaRPr lang="en-US" dirty="0">
              <a:solidFill>
                <a:srgbClr val="59596B"/>
              </a:solidFill>
              <a:latin typeface="Arial"/>
              <a:cs typeface="Arial"/>
            </a:endParaRPr>
          </a:p>
        </p:txBody>
      </p:sp>
      <p:sp>
        <p:nvSpPr>
          <p:cNvPr id="69" name="ZoneTexte 36">
            <a:extLst>
              <a:ext uri="{FF2B5EF4-FFF2-40B4-BE49-F238E27FC236}">
                <a16:creationId xmlns:a16="http://schemas.microsoft.com/office/drawing/2014/main" id="{2F9EB576-AB48-A7F2-2463-A50CDFBEC157}"/>
              </a:ext>
            </a:extLst>
          </p:cNvPr>
          <p:cNvSpPr txBox="1"/>
          <p:nvPr/>
        </p:nvSpPr>
        <p:spPr>
          <a:xfrm>
            <a:off x="6229510" y="1330133"/>
            <a:ext cx="1399271" cy="646331"/>
          </a:xfrm>
          <a:prstGeom prst="rect">
            <a:avLst/>
          </a:prstGeom>
          <a:solidFill>
            <a:srgbClr val="F6D75F"/>
          </a:solidFill>
        </p:spPr>
        <p:txBody>
          <a:bodyPr wrap="square" rtlCol="0">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rPr>
              <a:t>Tolérance inclinaison/tangage/roulis</a:t>
            </a:r>
            <a:endParaRPr lang="fr-FR" dirty="0">
              <a:solidFill>
                <a:srgbClr val="4D539D"/>
              </a:solidFill>
            </a:endParaRPr>
          </a:p>
        </p:txBody>
      </p:sp>
      <p:sp>
        <p:nvSpPr>
          <p:cNvPr id="70" name="ZoneTexte 37">
            <a:extLst>
              <a:ext uri="{FF2B5EF4-FFF2-40B4-BE49-F238E27FC236}">
                <a16:creationId xmlns:a16="http://schemas.microsoft.com/office/drawing/2014/main" id="{5D6E2D4C-9F82-E39D-B2E0-DD9EF58E07C6}"/>
              </a:ext>
            </a:extLst>
          </p:cNvPr>
          <p:cNvSpPr txBox="1"/>
          <p:nvPr/>
        </p:nvSpPr>
        <p:spPr>
          <a:xfrm>
            <a:off x="7631569" y="1421357"/>
            <a:ext cx="4059965"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defRPr/>
            </a:pPr>
            <a:r>
              <a:rPr lang="fr-FR" sz="1200" dirty="0">
                <a:solidFill>
                  <a:srgbClr val="59596B"/>
                </a:solidFill>
                <a:latin typeface="Arial"/>
                <a:cs typeface="Arial"/>
              </a:rPr>
              <a:t>+/- 65 ° ; +/- 65 </a:t>
            </a:r>
            <a:r>
              <a:rPr lang="fr-FR" sz="1200" dirty="0">
                <a:solidFill>
                  <a:srgbClr val="59596B"/>
                </a:solidFill>
                <a:cs typeface="Arial"/>
              </a:rPr>
              <a:t>° ; +/- </a:t>
            </a:r>
            <a:r>
              <a:rPr lang="fr-FR" sz="1200" dirty="0">
                <a:solidFill>
                  <a:srgbClr val="59596B"/>
                </a:solidFill>
                <a:latin typeface="Arial"/>
                <a:cs typeface="Arial"/>
              </a:rPr>
              <a:t>360 °</a:t>
            </a:r>
            <a:endParaRPr lang="en-US" dirty="0">
              <a:solidFill>
                <a:srgbClr val="59596B"/>
              </a:solidFill>
              <a:latin typeface="Arial"/>
              <a:cs typeface="Arial"/>
            </a:endParaRPr>
          </a:p>
        </p:txBody>
      </p:sp>
      <p:sp>
        <p:nvSpPr>
          <p:cNvPr id="71" name="ZoneTexte 49">
            <a:extLst>
              <a:ext uri="{FF2B5EF4-FFF2-40B4-BE49-F238E27FC236}">
                <a16:creationId xmlns:a16="http://schemas.microsoft.com/office/drawing/2014/main" id="{FBE21829-7AA6-2791-0797-CFA393427669}"/>
              </a:ext>
            </a:extLst>
          </p:cNvPr>
          <p:cNvSpPr txBox="1"/>
          <p:nvPr/>
        </p:nvSpPr>
        <p:spPr>
          <a:xfrm>
            <a:off x="1813279" y="4304440"/>
            <a:ext cx="3835411"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defRPr/>
            </a:pPr>
            <a:r>
              <a:rPr lang="fr-FR" sz="1200" dirty="0">
                <a:solidFill>
                  <a:srgbClr val="59596B"/>
                </a:solidFill>
                <a:latin typeface="Arial"/>
                <a:cs typeface="Arial"/>
              </a:rPr>
              <a:t>-40°C à 70°C</a:t>
            </a:r>
            <a:endParaRPr lang="en-US" dirty="0">
              <a:solidFill>
                <a:srgbClr val="59596B"/>
              </a:solidFill>
              <a:latin typeface="Arial"/>
              <a:cs typeface="Arial"/>
            </a:endParaRPr>
          </a:p>
        </p:txBody>
      </p:sp>
      <p:sp>
        <p:nvSpPr>
          <p:cNvPr id="72" name="ZoneTexte 20">
            <a:extLst>
              <a:ext uri="{FF2B5EF4-FFF2-40B4-BE49-F238E27FC236}">
                <a16:creationId xmlns:a16="http://schemas.microsoft.com/office/drawing/2014/main" id="{4E3262F5-9796-530B-AAB5-22FF5D969E8F}"/>
              </a:ext>
            </a:extLst>
          </p:cNvPr>
          <p:cNvSpPr txBox="1"/>
          <p:nvPr/>
        </p:nvSpPr>
        <p:spPr>
          <a:xfrm>
            <a:off x="102317" y="1387447"/>
            <a:ext cx="1684925"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Lecture</a:t>
            </a:r>
            <a:endParaRPr lang="en-US" dirty="0"/>
          </a:p>
        </p:txBody>
      </p:sp>
      <p:sp>
        <p:nvSpPr>
          <p:cNvPr id="73" name="ZoneTexte 20">
            <a:extLst>
              <a:ext uri="{FF2B5EF4-FFF2-40B4-BE49-F238E27FC236}">
                <a16:creationId xmlns:a16="http://schemas.microsoft.com/office/drawing/2014/main" id="{E28F30D0-849D-ACDB-6FDE-C55F496FD086}"/>
              </a:ext>
            </a:extLst>
          </p:cNvPr>
          <p:cNvSpPr txBox="1"/>
          <p:nvPr/>
        </p:nvSpPr>
        <p:spPr>
          <a:xfrm>
            <a:off x="96943" y="2359930"/>
            <a:ext cx="1684925"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Coloris</a:t>
            </a:r>
            <a:endParaRPr lang="en-US" dirty="0"/>
          </a:p>
        </p:txBody>
      </p:sp>
      <p:sp>
        <p:nvSpPr>
          <p:cNvPr id="74" name="ZoneTexte 20">
            <a:extLst>
              <a:ext uri="{FF2B5EF4-FFF2-40B4-BE49-F238E27FC236}">
                <a16:creationId xmlns:a16="http://schemas.microsoft.com/office/drawing/2014/main" id="{1B67377E-B20E-992C-BE44-F1692C93C8AF}"/>
              </a:ext>
            </a:extLst>
          </p:cNvPr>
          <p:cNvSpPr txBox="1"/>
          <p:nvPr/>
        </p:nvSpPr>
        <p:spPr>
          <a:xfrm>
            <a:off x="102317" y="2737175"/>
            <a:ext cx="1684925"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Luminosité</a:t>
            </a:r>
            <a:endParaRPr lang="en-US" dirty="0"/>
          </a:p>
        </p:txBody>
      </p:sp>
      <p:sp>
        <p:nvSpPr>
          <p:cNvPr id="75" name="ZoneTexte 20">
            <a:extLst>
              <a:ext uri="{FF2B5EF4-FFF2-40B4-BE49-F238E27FC236}">
                <a16:creationId xmlns:a16="http://schemas.microsoft.com/office/drawing/2014/main" id="{079F7FC0-0A64-154E-BB6C-D1A5EF33B2CD}"/>
              </a:ext>
            </a:extLst>
          </p:cNvPr>
          <p:cNvSpPr txBox="1"/>
          <p:nvPr/>
        </p:nvSpPr>
        <p:spPr>
          <a:xfrm>
            <a:off x="93137" y="3129465"/>
            <a:ext cx="1684925"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Interface</a:t>
            </a:r>
            <a:endParaRPr lang="en-US" dirty="0"/>
          </a:p>
        </p:txBody>
      </p:sp>
      <p:sp>
        <p:nvSpPr>
          <p:cNvPr id="76" name="ZoneTexte 64">
            <a:extLst>
              <a:ext uri="{FF2B5EF4-FFF2-40B4-BE49-F238E27FC236}">
                <a16:creationId xmlns:a16="http://schemas.microsoft.com/office/drawing/2014/main" id="{67870A31-6D55-93D5-0D05-164A6A01FD73}"/>
              </a:ext>
            </a:extLst>
          </p:cNvPr>
          <p:cNvSpPr txBox="1"/>
          <p:nvPr/>
        </p:nvSpPr>
        <p:spPr>
          <a:xfrm>
            <a:off x="107497" y="4190311"/>
            <a:ext cx="1674563" cy="461665"/>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Température de stockage</a:t>
            </a:r>
            <a:endParaRPr lang="fr-FR" dirty="0">
              <a:solidFill>
                <a:srgbClr val="4D539D"/>
              </a:solidFill>
            </a:endParaRPr>
          </a:p>
        </p:txBody>
      </p:sp>
      <p:sp>
        <p:nvSpPr>
          <p:cNvPr id="77" name="ZoneTexte 20">
            <a:extLst>
              <a:ext uri="{FF2B5EF4-FFF2-40B4-BE49-F238E27FC236}">
                <a16:creationId xmlns:a16="http://schemas.microsoft.com/office/drawing/2014/main" id="{59725D1E-197A-A7F9-37D3-62A12F34F1CE}"/>
              </a:ext>
            </a:extLst>
          </p:cNvPr>
          <p:cNvSpPr txBox="1"/>
          <p:nvPr/>
        </p:nvSpPr>
        <p:spPr>
          <a:xfrm>
            <a:off x="82774" y="4787900"/>
            <a:ext cx="1684925"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Humidité</a:t>
            </a:r>
            <a:endParaRPr lang="en-US" dirty="0"/>
          </a:p>
        </p:txBody>
      </p:sp>
      <p:sp>
        <p:nvSpPr>
          <p:cNvPr id="78" name="ZoneTexte 20">
            <a:extLst>
              <a:ext uri="{FF2B5EF4-FFF2-40B4-BE49-F238E27FC236}">
                <a16:creationId xmlns:a16="http://schemas.microsoft.com/office/drawing/2014/main" id="{49BF3E28-3A18-2AE4-2D49-858090A7253D}"/>
              </a:ext>
            </a:extLst>
          </p:cNvPr>
          <p:cNvSpPr txBox="1"/>
          <p:nvPr/>
        </p:nvSpPr>
        <p:spPr>
          <a:xfrm>
            <a:off x="82775" y="5205597"/>
            <a:ext cx="1684925" cy="276999"/>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Dimensions</a:t>
            </a:r>
            <a:endParaRPr lang="en-US" dirty="0"/>
          </a:p>
        </p:txBody>
      </p:sp>
      <p:sp>
        <p:nvSpPr>
          <p:cNvPr id="79" name="ZoneTexte 64">
            <a:extLst>
              <a:ext uri="{FF2B5EF4-FFF2-40B4-BE49-F238E27FC236}">
                <a16:creationId xmlns:a16="http://schemas.microsoft.com/office/drawing/2014/main" id="{A5B6302E-1B58-65F9-86FE-5DE400D7331B}"/>
              </a:ext>
            </a:extLst>
          </p:cNvPr>
          <p:cNvSpPr txBox="1"/>
          <p:nvPr/>
        </p:nvSpPr>
        <p:spPr>
          <a:xfrm>
            <a:off x="93137" y="5651644"/>
            <a:ext cx="1674563" cy="461665"/>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Champs de visée imageur</a:t>
            </a:r>
            <a:endParaRPr lang="en-US" dirty="0"/>
          </a:p>
        </p:txBody>
      </p:sp>
      <p:sp>
        <p:nvSpPr>
          <p:cNvPr id="80" name="ZoneTexte 22">
            <a:extLst>
              <a:ext uri="{FF2B5EF4-FFF2-40B4-BE49-F238E27FC236}">
                <a16:creationId xmlns:a16="http://schemas.microsoft.com/office/drawing/2014/main" id="{3586052D-9EE6-4F6E-1A2A-53307F694BD4}"/>
              </a:ext>
            </a:extLst>
          </p:cNvPr>
          <p:cNvSpPr txBox="1"/>
          <p:nvPr/>
        </p:nvSpPr>
        <p:spPr>
          <a:xfrm>
            <a:off x="6261576" y="5530132"/>
            <a:ext cx="1367206" cy="461665"/>
          </a:xfrm>
          <a:prstGeom prst="rect">
            <a:avLst/>
          </a:prstGeom>
          <a:solidFill>
            <a:srgbClr val="F6D75F"/>
          </a:solidFill>
        </p:spPr>
        <p:txBody>
          <a:bodyPr wrap="square" lIns="91440" tIns="45720" rIns="91440" bIns="45720" rtlCol="0" anchor="t">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dirty="0">
                <a:solidFill>
                  <a:srgbClr val="4D539D"/>
                </a:solidFill>
                <a:latin typeface="Montserrat"/>
              </a:rPr>
              <a:t>Energie / alimentation </a:t>
            </a:r>
            <a:endParaRPr lang="en-US" dirty="0"/>
          </a:p>
        </p:txBody>
      </p:sp>
      <p:sp>
        <p:nvSpPr>
          <p:cNvPr id="82" name="ZoneTexte 81">
            <a:extLst>
              <a:ext uri="{FF2B5EF4-FFF2-40B4-BE49-F238E27FC236}">
                <a16:creationId xmlns:a16="http://schemas.microsoft.com/office/drawing/2014/main" id="{58C68ACC-8D0E-5599-5181-937028B37ED2}"/>
              </a:ext>
            </a:extLst>
          </p:cNvPr>
          <p:cNvSpPr txBox="1"/>
          <p:nvPr/>
        </p:nvSpPr>
        <p:spPr>
          <a:xfrm>
            <a:off x="7718554" y="5605477"/>
            <a:ext cx="6387084" cy="276999"/>
          </a:xfrm>
          <a:prstGeom prst="rect">
            <a:avLst/>
          </a:prstGeom>
          <a:noFill/>
        </p:spPr>
        <p:txBody>
          <a:bodyPr wrap="square">
            <a:spAutoFit/>
          </a:bodyPr>
          <a:lstStyle/>
          <a:p>
            <a:r>
              <a:rPr lang="it-IT" sz="1200" dirty="0">
                <a:solidFill>
                  <a:srgbClr val="59596B"/>
                </a:solidFill>
              </a:rPr>
              <a:t>Batterie </a:t>
            </a:r>
            <a:r>
              <a:rPr lang="it-IT" sz="1200" dirty="0" err="1">
                <a:solidFill>
                  <a:srgbClr val="59596B"/>
                </a:solidFill>
              </a:rPr>
              <a:t>Li-ion</a:t>
            </a:r>
            <a:r>
              <a:rPr lang="it-IT" sz="1200" dirty="0">
                <a:solidFill>
                  <a:srgbClr val="59596B"/>
                </a:solidFill>
              </a:rPr>
              <a:t> 3300 mAh ; 4,4 V DC à 5,5 V DC</a:t>
            </a:r>
            <a:endParaRPr lang="fr-FR" sz="1200" dirty="0">
              <a:solidFill>
                <a:srgbClr val="59596B"/>
              </a:solidFill>
            </a:endParaRPr>
          </a:p>
        </p:txBody>
      </p:sp>
      <p:pic>
        <p:nvPicPr>
          <p:cNvPr id="2" name="Image 1">
            <a:extLst>
              <a:ext uri="{FF2B5EF4-FFF2-40B4-BE49-F238E27FC236}">
                <a16:creationId xmlns:a16="http://schemas.microsoft.com/office/drawing/2014/main" id="{75F7168E-0B62-0246-14E8-AB125B077DB9}"/>
              </a:ext>
            </a:extLst>
          </p:cNvPr>
          <p:cNvPicPr>
            <a:picLocks noChangeAspect="1"/>
          </p:cNvPicPr>
          <p:nvPr/>
        </p:nvPicPr>
        <p:blipFill>
          <a:blip r:embed="rId2"/>
          <a:stretch>
            <a:fillRect/>
          </a:stretch>
        </p:blipFill>
        <p:spPr>
          <a:xfrm>
            <a:off x="10519216" y="1174217"/>
            <a:ext cx="1627266" cy="1627266"/>
          </a:xfrm>
          <a:prstGeom prst="rect">
            <a:avLst/>
          </a:prstGeom>
        </p:spPr>
      </p:pic>
      <p:pic>
        <p:nvPicPr>
          <p:cNvPr id="8" name="Image 7">
            <a:extLst>
              <a:ext uri="{FF2B5EF4-FFF2-40B4-BE49-F238E27FC236}">
                <a16:creationId xmlns:a16="http://schemas.microsoft.com/office/drawing/2014/main" id="{E9F61E24-D6BD-1FDB-7C6B-F5704C5EE8E4}"/>
              </a:ext>
            </a:extLst>
          </p:cNvPr>
          <p:cNvPicPr>
            <a:picLocks noChangeAspect="1"/>
          </p:cNvPicPr>
          <p:nvPr/>
        </p:nvPicPr>
        <p:blipFill>
          <a:blip r:embed="rId3"/>
          <a:srcRect l="23043" r="23019"/>
          <a:stretch>
            <a:fillRect/>
          </a:stretch>
        </p:blipFill>
        <p:spPr>
          <a:xfrm>
            <a:off x="10718965" y="3442522"/>
            <a:ext cx="1230419" cy="1861094"/>
          </a:xfrm>
          <a:prstGeom prst="rect">
            <a:avLst/>
          </a:prstGeom>
        </p:spPr>
      </p:pic>
    </p:spTree>
    <p:extLst>
      <p:ext uri="{BB962C8B-B14F-4D97-AF65-F5344CB8AC3E}">
        <p14:creationId xmlns:p14="http://schemas.microsoft.com/office/powerpoint/2010/main" val="112878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B2803-DF57-1A5C-1CFC-584807AD0836}"/>
            </a:ext>
          </a:extLst>
        </p:cNvPr>
        <p:cNvGrpSpPr/>
        <p:nvPr/>
      </p:nvGrpSpPr>
      <p:grpSpPr>
        <a:xfrm>
          <a:off x="0" y="0"/>
          <a:ext cx="0" cy="0"/>
          <a:chOff x="0" y="0"/>
          <a:chExt cx="0" cy="0"/>
        </a:xfrm>
      </p:grpSpPr>
      <p:sp>
        <p:nvSpPr>
          <p:cNvPr id="6" name="Titre 4">
            <a:extLst>
              <a:ext uri="{FF2B5EF4-FFF2-40B4-BE49-F238E27FC236}">
                <a16:creationId xmlns:a16="http://schemas.microsoft.com/office/drawing/2014/main" id="{A4AD0E6E-5453-51F2-F534-AEB4E4A68713}"/>
              </a:ext>
            </a:extLst>
          </p:cNvPr>
          <p:cNvSpPr>
            <a:spLocks noGrp="1"/>
          </p:cNvSpPr>
          <p:nvPr>
            <p:ph type="ctrTitle"/>
          </p:nvPr>
        </p:nvSpPr>
        <p:spPr>
          <a:xfrm>
            <a:off x="249687" y="252734"/>
            <a:ext cx="10054495" cy="276999"/>
          </a:xfrm>
        </p:spPr>
        <p:txBody>
          <a:bodyPr/>
          <a:lstStyle/>
          <a:p>
            <a:r>
              <a:rPr lang="fr-FR" sz="2000" dirty="0" err="1">
                <a:latin typeface="Arial"/>
                <a:cs typeface="Arial"/>
              </a:rPr>
              <a:t>Acccessoires</a:t>
            </a:r>
            <a:r>
              <a:rPr lang="fr-FR" sz="2000" dirty="0">
                <a:latin typeface="Arial"/>
                <a:cs typeface="Arial"/>
              </a:rPr>
              <a:t> – Granit Ultra 2105i - Honeywell</a:t>
            </a:r>
            <a:endParaRPr lang="fr-FR" sz="2000" dirty="0"/>
          </a:p>
        </p:txBody>
      </p:sp>
      <p:pic>
        <p:nvPicPr>
          <p:cNvPr id="3" name="Image 2" descr="Une image contenant conception&#10;&#10;Le contenu généré par l’IA peut être incorrect.">
            <a:extLst>
              <a:ext uri="{FF2B5EF4-FFF2-40B4-BE49-F238E27FC236}">
                <a16:creationId xmlns:a16="http://schemas.microsoft.com/office/drawing/2014/main" id="{A9193D09-4CF7-A872-DE6F-83DB7774C253}"/>
              </a:ext>
            </a:extLst>
          </p:cNvPr>
          <p:cNvPicPr>
            <a:picLocks noChangeAspect="1"/>
          </p:cNvPicPr>
          <p:nvPr/>
        </p:nvPicPr>
        <p:blipFill>
          <a:blip r:embed="rId2"/>
          <a:stretch>
            <a:fillRect/>
          </a:stretch>
        </p:blipFill>
        <p:spPr>
          <a:xfrm>
            <a:off x="1516959" y="1905289"/>
            <a:ext cx="844578" cy="1251511"/>
          </a:xfrm>
          <a:prstGeom prst="rect">
            <a:avLst/>
          </a:prstGeom>
        </p:spPr>
      </p:pic>
      <p:sp>
        <p:nvSpPr>
          <p:cNvPr id="9" name="ZoneTexte 8">
            <a:extLst>
              <a:ext uri="{FF2B5EF4-FFF2-40B4-BE49-F238E27FC236}">
                <a16:creationId xmlns:a16="http://schemas.microsoft.com/office/drawing/2014/main" id="{0E543ADF-38BE-778D-47ED-B17EDCC6B732}"/>
              </a:ext>
            </a:extLst>
          </p:cNvPr>
          <p:cNvSpPr txBox="1"/>
          <p:nvPr/>
        </p:nvSpPr>
        <p:spPr>
          <a:xfrm>
            <a:off x="1043610" y="1345960"/>
            <a:ext cx="6094674" cy="369332"/>
          </a:xfrm>
          <a:prstGeom prst="rect">
            <a:avLst/>
          </a:prstGeom>
          <a:noFill/>
        </p:spPr>
        <p:txBody>
          <a:bodyPr wrap="square">
            <a:spAutoFit/>
          </a:bodyPr>
          <a:lstStyle/>
          <a:p>
            <a:r>
              <a:rPr lang="fr-FR" b="1" dirty="0">
                <a:solidFill>
                  <a:srgbClr val="464C9C"/>
                </a:solidFill>
              </a:rPr>
              <a:t>Étui en granit</a:t>
            </a:r>
          </a:p>
        </p:txBody>
      </p:sp>
      <p:sp>
        <p:nvSpPr>
          <p:cNvPr id="11" name="ZoneTexte 10">
            <a:extLst>
              <a:ext uri="{FF2B5EF4-FFF2-40B4-BE49-F238E27FC236}">
                <a16:creationId xmlns:a16="http://schemas.microsoft.com/office/drawing/2014/main" id="{5ED9D5FC-2CAD-5145-9BCE-6B755B293562}"/>
              </a:ext>
            </a:extLst>
          </p:cNvPr>
          <p:cNvSpPr txBox="1"/>
          <p:nvPr/>
        </p:nvSpPr>
        <p:spPr>
          <a:xfrm>
            <a:off x="3389245" y="1345960"/>
            <a:ext cx="6094674" cy="369332"/>
          </a:xfrm>
          <a:prstGeom prst="rect">
            <a:avLst/>
          </a:prstGeom>
          <a:noFill/>
        </p:spPr>
        <p:txBody>
          <a:bodyPr wrap="square">
            <a:spAutoFit/>
          </a:bodyPr>
          <a:lstStyle/>
          <a:p>
            <a:r>
              <a:rPr lang="fr-FR" b="1" dirty="0">
                <a:solidFill>
                  <a:srgbClr val="464C9C"/>
                </a:solidFill>
              </a:rPr>
              <a:t>Support de fixation pour véhicule</a:t>
            </a:r>
          </a:p>
        </p:txBody>
      </p:sp>
      <p:pic>
        <p:nvPicPr>
          <p:cNvPr id="13" name="Image 12">
            <a:extLst>
              <a:ext uri="{FF2B5EF4-FFF2-40B4-BE49-F238E27FC236}">
                <a16:creationId xmlns:a16="http://schemas.microsoft.com/office/drawing/2014/main" id="{46804B5B-CD7A-AA46-A16B-4A504A639E2F}"/>
              </a:ext>
            </a:extLst>
          </p:cNvPr>
          <p:cNvPicPr>
            <a:picLocks noChangeAspect="1"/>
          </p:cNvPicPr>
          <p:nvPr/>
        </p:nvPicPr>
        <p:blipFill>
          <a:blip r:embed="rId3"/>
          <a:stretch>
            <a:fillRect/>
          </a:stretch>
        </p:blipFill>
        <p:spPr>
          <a:xfrm>
            <a:off x="4009529" y="1893543"/>
            <a:ext cx="2160684" cy="1263257"/>
          </a:xfrm>
          <a:prstGeom prst="rect">
            <a:avLst/>
          </a:prstGeom>
        </p:spPr>
      </p:pic>
      <p:sp>
        <p:nvSpPr>
          <p:cNvPr id="15" name="ZoneTexte 14">
            <a:extLst>
              <a:ext uri="{FF2B5EF4-FFF2-40B4-BE49-F238E27FC236}">
                <a16:creationId xmlns:a16="http://schemas.microsoft.com/office/drawing/2014/main" id="{29CF917D-D513-92BF-8D5D-AE32CC783223}"/>
              </a:ext>
            </a:extLst>
          </p:cNvPr>
          <p:cNvSpPr txBox="1"/>
          <p:nvPr/>
        </p:nvSpPr>
        <p:spPr>
          <a:xfrm>
            <a:off x="7531873" y="1345960"/>
            <a:ext cx="6094674" cy="369332"/>
          </a:xfrm>
          <a:prstGeom prst="rect">
            <a:avLst/>
          </a:prstGeom>
          <a:noFill/>
        </p:spPr>
        <p:txBody>
          <a:bodyPr wrap="square">
            <a:spAutoFit/>
          </a:bodyPr>
          <a:lstStyle/>
          <a:p>
            <a:r>
              <a:rPr lang="fr-FR" b="1" dirty="0">
                <a:solidFill>
                  <a:srgbClr val="464C9C"/>
                </a:solidFill>
              </a:rPr>
              <a:t>Support de fixation pour véhicule</a:t>
            </a:r>
          </a:p>
        </p:txBody>
      </p:sp>
      <p:pic>
        <p:nvPicPr>
          <p:cNvPr id="17" name="Image 16" descr="Une image contenant objets en métal&#10;&#10;Le contenu généré par l’IA peut être incorrect.">
            <a:extLst>
              <a:ext uri="{FF2B5EF4-FFF2-40B4-BE49-F238E27FC236}">
                <a16:creationId xmlns:a16="http://schemas.microsoft.com/office/drawing/2014/main" id="{9343CB7D-0F53-AC74-69FB-32AE4331E850}"/>
              </a:ext>
            </a:extLst>
          </p:cNvPr>
          <p:cNvPicPr>
            <a:picLocks noChangeAspect="1"/>
          </p:cNvPicPr>
          <p:nvPr/>
        </p:nvPicPr>
        <p:blipFill>
          <a:blip r:embed="rId4"/>
          <a:stretch>
            <a:fillRect/>
          </a:stretch>
        </p:blipFill>
        <p:spPr>
          <a:xfrm>
            <a:off x="8445515" y="1905289"/>
            <a:ext cx="1548150" cy="1246072"/>
          </a:xfrm>
          <a:prstGeom prst="rect">
            <a:avLst/>
          </a:prstGeom>
        </p:spPr>
      </p:pic>
      <p:sp>
        <p:nvSpPr>
          <p:cNvPr id="19" name="ZoneTexte 18">
            <a:extLst>
              <a:ext uri="{FF2B5EF4-FFF2-40B4-BE49-F238E27FC236}">
                <a16:creationId xmlns:a16="http://schemas.microsoft.com/office/drawing/2014/main" id="{CF306BD1-93B0-D6B5-619E-A8F8DB8F8B3E}"/>
              </a:ext>
            </a:extLst>
          </p:cNvPr>
          <p:cNvSpPr txBox="1"/>
          <p:nvPr/>
        </p:nvSpPr>
        <p:spPr>
          <a:xfrm>
            <a:off x="718379" y="3881581"/>
            <a:ext cx="6813494" cy="369332"/>
          </a:xfrm>
          <a:prstGeom prst="rect">
            <a:avLst/>
          </a:prstGeom>
          <a:noFill/>
        </p:spPr>
        <p:txBody>
          <a:bodyPr wrap="square">
            <a:spAutoFit/>
          </a:bodyPr>
          <a:lstStyle/>
          <a:p>
            <a:r>
              <a:rPr lang="fr-FR" b="1" dirty="0">
                <a:solidFill>
                  <a:srgbClr val="464C9C"/>
                </a:solidFill>
              </a:rPr>
              <a:t>Chargeur de batterie quadruple</a:t>
            </a:r>
          </a:p>
        </p:txBody>
      </p:sp>
      <p:pic>
        <p:nvPicPr>
          <p:cNvPr id="23" name="Image 22" descr="Une image contenant plastique&#10;&#10;Le contenu généré par l’IA peut être incorrect.">
            <a:extLst>
              <a:ext uri="{FF2B5EF4-FFF2-40B4-BE49-F238E27FC236}">
                <a16:creationId xmlns:a16="http://schemas.microsoft.com/office/drawing/2014/main" id="{243406E8-E7E8-F66B-CFA6-1AB1E6AA07F5}"/>
              </a:ext>
            </a:extLst>
          </p:cNvPr>
          <p:cNvPicPr>
            <a:picLocks noChangeAspect="1"/>
          </p:cNvPicPr>
          <p:nvPr/>
        </p:nvPicPr>
        <p:blipFill>
          <a:blip r:embed="rId5"/>
          <a:stretch>
            <a:fillRect/>
          </a:stretch>
        </p:blipFill>
        <p:spPr>
          <a:xfrm>
            <a:off x="1475161" y="4502715"/>
            <a:ext cx="1709398" cy="1397179"/>
          </a:xfrm>
          <a:prstGeom prst="rect">
            <a:avLst/>
          </a:prstGeom>
        </p:spPr>
      </p:pic>
      <p:pic>
        <p:nvPicPr>
          <p:cNvPr id="25" name="Image 24" descr="Une image contenant outil&#10;&#10;Le contenu généré par l’IA peut être incorrect.">
            <a:extLst>
              <a:ext uri="{FF2B5EF4-FFF2-40B4-BE49-F238E27FC236}">
                <a16:creationId xmlns:a16="http://schemas.microsoft.com/office/drawing/2014/main" id="{F9D5FB78-E82D-AA91-4F22-F7903C25C81E}"/>
              </a:ext>
            </a:extLst>
          </p:cNvPr>
          <p:cNvPicPr>
            <a:picLocks noChangeAspect="1"/>
          </p:cNvPicPr>
          <p:nvPr/>
        </p:nvPicPr>
        <p:blipFill>
          <a:blip r:embed="rId6"/>
          <a:stretch>
            <a:fillRect/>
          </a:stretch>
        </p:blipFill>
        <p:spPr>
          <a:xfrm>
            <a:off x="5553681" y="4368550"/>
            <a:ext cx="1548225" cy="1397179"/>
          </a:xfrm>
          <a:prstGeom prst="rect">
            <a:avLst/>
          </a:prstGeom>
        </p:spPr>
      </p:pic>
      <p:sp>
        <p:nvSpPr>
          <p:cNvPr id="29" name="ZoneTexte 28">
            <a:extLst>
              <a:ext uri="{FF2B5EF4-FFF2-40B4-BE49-F238E27FC236}">
                <a16:creationId xmlns:a16="http://schemas.microsoft.com/office/drawing/2014/main" id="{3B636A67-E41B-8E0C-53B7-B4DCDCBF72BA}"/>
              </a:ext>
            </a:extLst>
          </p:cNvPr>
          <p:cNvSpPr txBox="1"/>
          <p:nvPr/>
        </p:nvSpPr>
        <p:spPr>
          <a:xfrm>
            <a:off x="5089871" y="3695910"/>
            <a:ext cx="6813494" cy="584775"/>
          </a:xfrm>
          <a:prstGeom prst="rect">
            <a:avLst/>
          </a:prstGeom>
          <a:noFill/>
        </p:spPr>
        <p:txBody>
          <a:bodyPr wrap="square">
            <a:spAutoFit/>
          </a:bodyPr>
          <a:lstStyle/>
          <a:p>
            <a:r>
              <a:rPr lang="fr-FR" sz="1600" b="1" dirty="0">
                <a:solidFill>
                  <a:srgbClr val="464C9C"/>
                </a:solidFill>
              </a:rPr>
              <a:t>Base de communication/</a:t>
            </a:r>
          </a:p>
          <a:p>
            <a:r>
              <a:rPr lang="fr-FR" sz="1600" b="1" dirty="0">
                <a:solidFill>
                  <a:srgbClr val="464C9C"/>
                </a:solidFill>
              </a:rPr>
              <a:t>Granit Ultra Charge</a:t>
            </a:r>
          </a:p>
        </p:txBody>
      </p:sp>
      <p:sp>
        <p:nvSpPr>
          <p:cNvPr id="32" name="ZoneTexte 31">
            <a:extLst>
              <a:ext uri="{FF2B5EF4-FFF2-40B4-BE49-F238E27FC236}">
                <a16:creationId xmlns:a16="http://schemas.microsoft.com/office/drawing/2014/main" id="{37A63FCD-57C9-09EE-9B37-D28719F8C233}"/>
              </a:ext>
            </a:extLst>
          </p:cNvPr>
          <p:cNvSpPr txBox="1"/>
          <p:nvPr/>
        </p:nvSpPr>
        <p:spPr>
          <a:xfrm>
            <a:off x="7912693" y="3770620"/>
            <a:ext cx="6813494" cy="369332"/>
          </a:xfrm>
          <a:prstGeom prst="rect">
            <a:avLst/>
          </a:prstGeom>
          <a:noFill/>
        </p:spPr>
        <p:txBody>
          <a:bodyPr wrap="square">
            <a:spAutoFit/>
          </a:bodyPr>
          <a:lstStyle/>
          <a:p>
            <a:r>
              <a:rPr lang="fr-FR" b="1" dirty="0">
                <a:solidFill>
                  <a:srgbClr val="464C9C"/>
                </a:solidFill>
              </a:rPr>
              <a:t>Support de présentation flexible</a:t>
            </a:r>
          </a:p>
        </p:txBody>
      </p:sp>
      <p:pic>
        <p:nvPicPr>
          <p:cNvPr id="34" name="Image 33" descr="Une image contenant forer, perceuse électrique, outil&#10;&#10;Le contenu généré par l’IA peut être incorrect.">
            <a:extLst>
              <a:ext uri="{FF2B5EF4-FFF2-40B4-BE49-F238E27FC236}">
                <a16:creationId xmlns:a16="http://schemas.microsoft.com/office/drawing/2014/main" id="{36368F4F-2D79-F6D0-FB1D-301210020A4A}"/>
              </a:ext>
            </a:extLst>
          </p:cNvPr>
          <p:cNvPicPr>
            <a:picLocks noChangeAspect="1"/>
          </p:cNvPicPr>
          <p:nvPr/>
        </p:nvPicPr>
        <p:blipFill>
          <a:blip r:embed="rId7"/>
          <a:stretch>
            <a:fillRect/>
          </a:stretch>
        </p:blipFill>
        <p:spPr>
          <a:xfrm>
            <a:off x="9322025" y="4569852"/>
            <a:ext cx="1095446" cy="1273673"/>
          </a:xfrm>
          <a:prstGeom prst="rect">
            <a:avLst/>
          </a:prstGeom>
        </p:spPr>
      </p:pic>
      <p:sp>
        <p:nvSpPr>
          <p:cNvPr id="2" name="ZoneTexte 8">
            <a:extLst>
              <a:ext uri="{FF2B5EF4-FFF2-40B4-BE49-F238E27FC236}">
                <a16:creationId xmlns:a16="http://schemas.microsoft.com/office/drawing/2014/main" id="{9979BE66-32CB-09DD-D0F3-AC25ED98D6E4}"/>
              </a:ext>
            </a:extLst>
          </p:cNvPr>
          <p:cNvSpPr txBox="1"/>
          <p:nvPr/>
        </p:nvSpPr>
        <p:spPr>
          <a:xfrm>
            <a:off x="168189" y="761434"/>
            <a:ext cx="4110130"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sz="1600" b="1" dirty="0">
                <a:solidFill>
                  <a:srgbClr val="3A5CA9"/>
                </a:solidFill>
                <a:latin typeface="Montserrat" pitchFamily="2" charset="77"/>
                <a:cs typeface="Arial"/>
              </a:rPr>
              <a:t>2. Accessoires</a:t>
            </a:r>
            <a:endParaRPr lang="fr-FR" sz="1600" b="1" dirty="0">
              <a:solidFill>
                <a:srgbClr val="3A5CA9"/>
              </a:solidFill>
              <a:latin typeface="Montserrat" pitchFamily="2" charset="77"/>
            </a:endParaRPr>
          </a:p>
        </p:txBody>
      </p:sp>
    </p:spTree>
    <p:extLst>
      <p:ext uri="{BB962C8B-B14F-4D97-AF65-F5344CB8AC3E}">
        <p14:creationId xmlns:p14="http://schemas.microsoft.com/office/powerpoint/2010/main" val="2355002031"/>
      </p:ext>
    </p:extLst>
  </p:cSld>
  <p:clrMapOvr>
    <a:masterClrMapping/>
  </p:clrMapOvr>
</p:sld>
</file>

<file path=ppt/theme/theme1.xml><?xml version="1.0" encoding="utf-8"?>
<a:theme xmlns:a="http://schemas.openxmlformats.org/drawingml/2006/main" name="Thème Office">
  <a:themeElements>
    <a:clrScheme name="Rayonnance">
      <a:dk1>
        <a:sysClr val="windowText" lastClr="000000"/>
      </a:dk1>
      <a:lt1>
        <a:sysClr val="window" lastClr="FFFFFF"/>
      </a:lt1>
      <a:dk2>
        <a:srgbClr val="4457A6"/>
      </a:dk2>
      <a:lt2>
        <a:srgbClr val="EFF2F6"/>
      </a:lt2>
      <a:accent1>
        <a:srgbClr val="4472C4"/>
      </a:accent1>
      <a:accent2>
        <a:srgbClr val="ED7D31"/>
      </a:accent2>
      <a:accent3>
        <a:srgbClr val="59596B"/>
      </a:accent3>
      <a:accent4>
        <a:srgbClr val="F6D468"/>
      </a:accent4>
      <a:accent5>
        <a:srgbClr val="E7F7FE"/>
      </a:accent5>
      <a:accent6>
        <a:srgbClr val="4D9D69"/>
      </a:accent6>
      <a:hlink>
        <a:srgbClr val="AE2831"/>
      </a:hlink>
      <a:folHlink>
        <a:srgbClr val="954F72"/>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2B66AD85D1A14DA8FFD6DA58C299AD" ma:contentTypeVersion="9" ma:contentTypeDescription="Create a new document." ma:contentTypeScope="" ma:versionID="0a87fdf29d51ccc82b85ecc834c990ff">
  <xsd:schema xmlns:xsd="http://www.w3.org/2001/XMLSchema" xmlns:xs="http://www.w3.org/2001/XMLSchema" xmlns:p="http://schemas.microsoft.com/office/2006/metadata/properties" xmlns:ns3="bb1427ec-5bfd-414c-a303-0d69083edc57" targetNamespace="http://schemas.microsoft.com/office/2006/metadata/properties" ma:root="true" ma:fieldsID="74ce0e289c819fa2339b177c6248a6c3" ns3:_="">
    <xsd:import namespace="bb1427ec-5bfd-414c-a303-0d69083edc57"/>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427ec-5bfd-414c-a303-0d69083edc5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b1427ec-5bfd-414c-a303-0d69083edc57" xsi:nil="true"/>
  </documentManagement>
</p:properties>
</file>

<file path=customXml/itemProps1.xml><?xml version="1.0" encoding="utf-8"?>
<ds:datastoreItem xmlns:ds="http://schemas.openxmlformats.org/officeDocument/2006/customXml" ds:itemID="{5405AF83-E401-4F8D-AA19-25562D87AC81}">
  <ds:schemaRefs>
    <ds:schemaRef ds:uri="http://schemas.microsoft.com/sharepoint/v3/contenttype/forms"/>
  </ds:schemaRefs>
</ds:datastoreItem>
</file>

<file path=customXml/itemProps2.xml><?xml version="1.0" encoding="utf-8"?>
<ds:datastoreItem xmlns:ds="http://schemas.openxmlformats.org/officeDocument/2006/customXml" ds:itemID="{E8E37FBD-3C02-49A4-9E06-6DC37AB01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427ec-5bfd-414c-a303-0d69083ed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BF4BB2-99A4-4A21-B951-0C8D6EAE2EF9}">
  <ds:schemaRef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bb1427ec-5bfd-414c-a303-0d69083edc57"/>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Granit Ultra 2100i - Honeywell</Template>
  <TotalTime>0</TotalTime>
  <Words>799</Words>
  <Application>Microsoft Office PowerPoint</Application>
  <PresentationFormat>Grand écran</PresentationFormat>
  <Paragraphs>72</Paragraphs>
  <Slides>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vt:i4>
      </vt:variant>
    </vt:vector>
  </HeadingPairs>
  <TitlesOfParts>
    <vt:vector size="13" baseType="lpstr">
      <vt:lpstr>Aptos</vt:lpstr>
      <vt:lpstr>Aptos Display</vt:lpstr>
      <vt:lpstr>Arial</vt:lpstr>
      <vt:lpstr>Calibri</vt:lpstr>
      <vt:lpstr>Courier New</vt:lpstr>
      <vt:lpstr>Montserrat</vt:lpstr>
      <vt:lpstr>Wingdings</vt:lpstr>
      <vt:lpstr>Thème Office</vt:lpstr>
      <vt:lpstr>Conception personnalisée</vt:lpstr>
      <vt:lpstr>Granit Ultra 2105i - Honeywell</vt:lpstr>
      <vt:lpstr>Granit Ultra 2105i - Honeywell</vt:lpstr>
      <vt:lpstr>Caractéristiques – Granit Ultra 2105i - Honeywell</vt:lpstr>
      <vt:lpstr>Acccessoires – Granit Ultra 2105i - Honeywell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Fiza Nawaz</dc:creator>
  <cp:lastModifiedBy>Fiza Nawaz</cp:lastModifiedBy>
  <cp:revision>2</cp:revision>
  <dcterms:created xsi:type="dcterms:W3CDTF">2026-02-06T13:25:33Z</dcterms:created>
  <dcterms:modified xsi:type="dcterms:W3CDTF">2026-04-09T08:16:24Z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0x010100972B66AD85D1A14DA8FFD6DA58C299AD</vt:lpwstr>
  </property>
  <property fmtid="{D5CDD505-2E9C-101B-9397-08002B2CF9AE}" pid="3" name="MediaServiceImageTags">
    <vt:lpwstr/>
  </property>
</Properties>
</file>